
<file path=[Content_Types].xml><?xml version="1.0" encoding="utf-8"?>
<Types xmlns="http://schemas.openxmlformats.org/package/2006/content-types">
  <Default Extension="xml" ContentType="application/vnd.openxmlformats-officedocument.extended-properties+xml"/>
  <Default Extension="png" ContentType="image/png"/>
  <Default Extension="fntdata" ContentType="application/x-fontdata"/>
  <Default Extension="rels" ContentType="application/vnd.openxmlformats-package.relationships+xml"/>
  <Override PartName="/docProps/core.xml" ContentType="application/vnd.openxmlformats-package.core-propertie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1.xml" ContentType="application/vnd.openxmlformats-officedocument.theme+xml"/>
  <Override PartName="/ppt/slides/slide1.xml" ContentType="application/vnd.openxmlformats-officedocument.presentationml.slide+xml"/>
  <Override PartName="/ppt/notesSlides/notesSlide1.xml" ContentType="application/vnd.openxmlformats-officedocument.presentationml.notesSlide+xml"/>
  <Override PartName="/ppt/notesMasters/notesMaster1.xml" ContentType="application/vnd.openxmlformats-officedocument.presentationml.notesMaster+xml"/>
  <Override PartName="/ppt/slides/slide2.xml" ContentType="application/vnd.openxmlformats-officedocument.presentationml.slide+xml"/>
  <Override PartName="/ppt/notesSlides/notesSlide2.xml" ContentType="application/vnd.openxmlformats-officedocument.presentationml.notesSlide+xml"/>
  <Override PartName="/ppt/slides/slide3.xml" ContentType="application/vnd.openxmlformats-officedocument.presentationml.slide+xml"/>
  <Override PartName="/ppt/notesSlides/notesSlide3.xml" ContentType="application/vnd.openxmlformats-officedocument.presentationml.notesSlide+xml"/>
  <Override PartName="/ppt/slides/slide4.xml" ContentType="application/vnd.openxmlformats-officedocument.presentationml.slide+xml"/>
  <Override PartName="/ppt/notesSlides/notesSlide4.xml" ContentType="application/vnd.openxmlformats-officedocument.presentationml.notesSlide+xml"/>
  <Override PartName="/ppt/slides/slide5.xml" ContentType="application/vnd.openxmlformats-officedocument.presentationml.slide+xml"/>
  <Override PartName="/ppt/notesSlides/notesSlide5.xml" ContentType="application/vnd.openxmlformats-officedocument.presentationml.notesSlide+xml"/>
  <Override PartName="/ppt/slides/slide6.xml" ContentType="application/vnd.openxmlformats-officedocument.presentationml.slide+xml"/>
  <Override PartName="/ppt/notesSlides/notesSlide6.xml" ContentType="application/vnd.openxmlformats-officedocument.presentationml.notesSlide+xml"/>
  <Override PartName="/ppt/slides/slide7.xml" ContentType="application/vnd.openxmlformats-officedocument.presentationml.slide+xml"/>
  <Override PartName="/ppt/notesSlides/notesSlide7.xml" ContentType="application/vnd.openxmlformats-officedocument.presentationml.notesSlide+xml"/>
  <Override PartName="/ppt/slides/slide8.xml" ContentType="application/vnd.openxmlformats-officedocument.presentationml.slide+xml"/>
  <Override PartName="/ppt/notesSlides/notesSlide8.xml" ContentType="application/vnd.openxmlformats-officedocument.presentationml.notesSlide+xml"/>
  <Override PartName="/ppt/slides/slide9.xml" ContentType="application/vnd.openxmlformats-officedocument.presentationml.slide+xml"/>
  <Override PartName="/ppt/notesSlides/notesSlide9.xml" ContentType="application/vnd.openxmlformats-officedocument.presentationml.notesSlide+xml"/>
  <Override PartName="/ppt/slides/slide10.xml" ContentType="application/vnd.openxmlformats-officedocument.presentationml.slide+xml"/>
  <Override PartName="/ppt/notesSlides/notesSlide10.xml" ContentType="application/vnd.openxmlformats-officedocument.presentationml.notesSlide+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Types>
</file>

<file path=_rels/.rels>&#65279;<?xml version="1.0" encoding="utf-8"?><Relationships xmlns="http://schemas.openxmlformats.org/package/2006/relationships"><Relationship Type="http://schemas.openxmlformats.org/officeDocument/2006/relationships/extended-properties" Target="/docProps/app.xml" Id="rId1" /><Relationship Type="http://schemas.openxmlformats.org/package/2006/relationships/metadata/core-properties" Target="/docProps/core.xml" Id="rId2" /><Relationship Type="http://schemas.openxmlformats.org/officeDocument/2006/relationships/officeDocument" Target="/ppt/presentation.xml" Id="rId3"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notesMasterIdLst>
    <p:notesMasterId r:id="rId12"/>
  </p:notesMasterIdLst>
  <p:sldSz cx="14630400" cy="8229600"/>
  <p:notesSz cx="8229600" cy="14630400"/>
  <p:embeddedFontLst>
    <p:embeddedFont>
      <p:font typeface="Petrona"/>
      <p:regular r:id="rId17"/>
    </p:embeddedFont>
    <p:embeddedFont>
      <p:font typeface="Petrona"/>
      <p:regular r:id="rId18"/>
    </p:embeddedFont>
    <p:embeddedFont>
      <p:font typeface="Petrona"/>
      <p:regular r:id="rId19"/>
    </p:embeddedFont>
    <p:embeddedFont>
      <p:font typeface="Petrona"/>
      <p:regular r:id="rId20"/>
    </p:embeddedFont>
    <p:embeddedFont>
      <p:font typeface="Inter"/>
      <p:regular r:id="rId21"/>
    </p:embeddedFont>
    <p:embeddedFont>
      <p:font typeface="Inter"/>
      <p:regular r:id="rId22"/>
    </p:embeddedFont>
    <p:embeddedFont>
      <p:font typeface="Inter"/>
      <p:regular r:id="rId23"/>
    </p:embeddedFont>
    <p:embeddedFont>
      <p:font typeface="Inter"/>
      <p:regular r:id="rId24"/>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&#65279;<?xml version="1.0" encoding="utf-8"?><Relationships xmlns="http://schemas.openxmlformats.org/package/2006/relationships"><Relationship Type="http://schemas.openxmlformats.org/officeDocument/2006/relationships/slideMaster" Target="/ppt/slideMasters/slideMaster1.xml" Id="rId1" /><Relationship Type="http://schemas.openxmlformats.org/officeDocument/2006/relationships/slide" Target="/ppt/slides/slide1.xml" Id="rId2" /><Relationship Type="http://schemas.openxmlformats.org/officeDocument/2006/relationships/slide" Target="/ppt/slides/slide2.xml" Id="rId3" /><Relationship Type="http://schemas.openxmlformats.org/officeDocument/2006/relationships/slide" Target="/ppt/slides/slide3.xml" Id="rId4" /><Relationship Type="http://schemas.openxmlformats.org/officeDocument/2006/relationships/slide" Target="/ppt/slides/slide4.xml" Id="rId5" /><Relationship Type="http://schemas.openxmlformats.org/officeDocument/2006/relationships/slide" Target="/ppt/slides/slide5.xml" Id="rId6" /><Relationship Type="http://schemas.openxmlformats.org/officeDocument/2006/relationships/slide" Target="/ppt/slides/slide6.xml" Id="rId7" /><Relationship Type="http://schemas.openxmlformats.org/officeDocument/2006/relationships/slide" Target="/ppt/slides/slide7.xml" Id="rId8" /><Relationship Type="http://schemas.openxmlformats.org/officeDocument/2006/relationships/slide" Target="/ppt/slides/slide8.xml" Id="rId9" /><Relationship Type="http://schemas.openxmlformats.org/officeDocument/2006/relationships/slide" Target="/ppt/slides/slide9.xml" Id="rId10" /><Relationship Type="http://schemas.openxmlformats.org/officeDocument/2006/relationships/slide" Target="/ppt/slides/slide10.xml" Id="rId11" /><Relationship Type="http://schemas.openxmlformats.org/officeDocument/2006/relationships/notesMaster" Target="/ppt/notesMasters/notesMaster1.xml" Id="rId12" /><Relationship Type="http://schemas.openxmlformats.org/officeDocument/2006/relationships/presProps" Target="/ppt/presProps.xml" Id="rId13" /><Relationship Type="http://schemas.openxmlformats.org/officeDocument/2006/relationships/viewProps" Target="/ppt/viewProps.xml" Id="rId14" /><Relationship Type="http://schemas.openxmlformats.org/officeDocument/2006/relationships/theme" Target="/ppt/theme/theme1.xml" Id="rId15" /><Relationship Type="http://schemas.openxmlformats.org/officeDocument/2006/relationships/tableStyles" Target="/ppt/tableStyles.xml" Id="rId16" /><Relationship Type="http://schemas.openxmlformats.org/officeDocument/2006/relationships/font" Target="/ppt/fonts/font1.fntdata" Id="rId17" /><Relationship Type="http://schemas.openxmlformats.org/officeDocument/2006/relationships/font" Target="/ppt/fonts/font2.fntdata" Id="rId18" /><Relationship Type="http://schemas.openxmlformats.org/officeDocument/2006/relationships/font" Target="/ppt/fonts/font3.fntdata" Id="rId19" /><Relationship Type="http://schemas.openxmlformats.org/officeDocument/2006/relationships/font" Target="/ppt/fonts/font4.fntdata" Id="rId20" /><Relationship Type="http://schemas.openxmlformats.org/officeDocument/2006/relationships/font" Target="/ppt/fonts/font5.fntdata" Id="rId21" /><Relationship Type="http://schemas.openxmlformats.org/officeDocument/2006/relationships/font" Target="/ppt/fonts/font6.fntdata" Id="rId22" /><Relationship Type="http://schemas.openxmlformats.org/officeDocument/2006/relationships/font" Target="/ppt/fonts/font7.fntdata" Id="rId23" /><Relationship Type="http://schemas.openxmlformats.org/officeDocument/2006/relationships/font" Target="/ppt/fonts/font8.fntdata" Id="rId24" /></Relationships>
</file>

<file path=ppt/notesMasters/_rels/notesMaster1.xml.rels>&#65279;<?xml version="1.0" encoding="utf-8"?><Relationships xmlns="http://schemas.openxmlformats.org/package/2006/relationships"><Relationship Type="http://schemas.openxmlformats.org/officeDocument/2006/relationships/theme" Target="/ppt/theme/theme1.xml" Id="rId1"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&#65279;<?xml version="1.0" encoding="utf-8"?><Relationships xmlns="http://schemas.openxmlformats.org/package/2006/relationships"><Relationship Type="http://schemas.openxmlformats.org/officeDocument/2006/relationships/notesMaster" Target="/ppt/notesMasters/notesMaster1.xml" Id="rId1" /><Relationship Type="http://schemas.openxmlformats.org/officeDocument/2006/relationships/slide" Target="/ppt/slides/slide1.xml" Id="rId2" /></Relationships>
</file>

<file path=ppt/notesSlides/_rels/notesSlide10.xml.rels>&#65279;<?xml version="1.0" encoding="utf-8"?><Relationships xmlns="http://schemas.openxmlformats.org/package/2006/relationships"><Relationship Type="http://schemas.openxmlformats.org/officeDocument/2006/relationships/notesMaster" Target="/ppt/notesMasters/notesMaster1.xml" Id="rId1" /><Relationship Type="http://schemas.openxmlformats.org/officeDocument/2006/relationships/slide" Target="/ppt/slides/slide10.xml" Id="rId2" /></Relationships>
</file>

<file path=ppt/notesSlides/_rels/notesSlide2.xml.rels>&#65279;<?xml version="1.0" encoding="utf-8"?><Relationships xmlns="http://schemas.openxmlformats.org/package/2006/relationships"><Relationship Type="http://schemas.openxmlformats.org/officeDocument/2006/relationships/notesMaster" Target="/ppt/notesMasters/notesMaster1.xml" Id="rId1" /><Relationship Type="http://schemas.openxmlformats.org/officeDocument/2006/relationships/slide" Target="/ppt/slides/slide2.xml" Id="rId2" /></Relationships>
</file>

<file path=ppt/notesSlides/_rels/notesSlide3.xml.rels>&#65279;<?xml version="1.0" encoding="utf-8"?><Relationships xmlns="http://schemas.openxmlformats.org/package/2006/relationships"><Relationship Type="http://schemas.openxmlformats.org/officeDocument/2006/relationships/notesMaster" Target="/ppt/notesMasters/notesMaster1.xml" Id="rId1" /><Relationship Type="http://schemas.openxmlformats.org/officeDocument/2006/relationships/slide" Target="/ppt/slides/slide3.xml" Id="rId2" /></Relationships>
</file>

<file path=ppt/notesSlides/_rels/notesSlide4.xml.rels>&#65279;<?xml version="1.0" encoding="utf-8"?><Relationships xmlns="http://schemas.openxmlformats.org/package/2006/relationships"><Relationship Type="http://schemas.openxmlformats.org/officeDocument/2006/relationships/notesMaster" Target="/ppt/notesMasters/notesMaster1.xml" Id="rId1" /><Relationship Type="http://schemas.openxmlformats.org/officeDocument/2006/relationships/slide" Target="/ppt/slides/slide4.xml" Id="rId2" /></Relationships>
</file>

<file path=ppt/notesSlides/_rels/notesSlide5.xml.rels>&#65279;<?xml version="1.0" encoding="utf-8"?><Relationships xmlns="http://schemas.openxmlformats.org/package/2006/relationships"><Relationship Type="http://schemas.openxmlformats.org/officeDocument/2006/relationships/notesMaster" Target="/ppt/notesMasters/notesMaster1.xml" Id="rId1" /><Relationship Type="http://schemas.openxmlformats.org/officeDocument/2006/relationships/slide" Target="/ppt/slides/slide5.xml" Id="rId2" /></Relationships>
</file>

<file path=ppt/notesSlides/_rels/notesSlide6.xml.rels>&#65279;<?xml version="1.0" encoding="utf-8"?><Relationships xmlns="http://schemas.openxmlformats.org/package/2006/relationships"><Relationship Type="http://schemas.openxmlformats.org/officeDocument/2006/relationships/notesMaster" Target="/ppt/notesMasters/notesMaster1.xml" Id="rId1" /><Relationship Type="http://schemas.openxmlformats.org/officeDocument/2006/relationships/slide" Target="/ppt/slides/slide6.xml" Id="rId2" /></Relationships>
</file>

<file path=ppt/notesSlides/_rels/notesSlide7.xml.rels>&#65279;<?xml version="1.0" encoding="utf-8"?><Relationships xmlns="http://schemas.openxmlformats.org/package/2006/relationships"><Relationship Type="http://schemas.openxmlformats.org/officeDocument/2006/relationships/notesMaster" Target="/ppt/notesMasters/notesMaster1.xml" Id="rId1" /><Relationship Type="http://schemas.openxmlformats.org/officeDocument/2006/relationships/slide" Target="/ppt/slides/slide7.xml" Id="rId2" /></Relationships>
</file>

<file path=ppt/notesSlides/_rels/notesSlide8.xml.rels>&#65279;<?xml version="1.0" encoding="utf-8"?><Relationships xmlns="http://schemas.openxmlformats.org/package/2006/relationships"><Relationship Type="http://schemas.openxmlformats.org/officeDocument/2006/relationships/notesMaster" Target="/ppt/notesMasters/notesMaster1.xml" Id="rId1" /><Relationship Type="http://schemas.openxmlformats.org/officeDocument/2006/relationships/slide" Target="/ppt/slides/slide8.xml" Id="rId2" /></Relationships>
</file>

<file path=ppt/notesSlides/_rels/notesSlide9.xml.rels>&#65279;<?xml version="1.0" encoding="utf-8"?><Relationships xmlns="http://schemas.openxmlformats.org/package/2006/relationships"><Relationship Type="http://schemas.openxmlformats.org/officeDocument/2006/relationships/notesMaster" Target="/ppt/notesMasters/notesMaster1.xml" Id="rId1" /><Relationship Type="http://schemas.openxmlformats.org/officeDocument/2006/relationships/slide" Target="/ppt/slides/slide9.xml" Id="rId2"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0.xml.rels>&#65279;<?xml version="1.0" encoding="utf-8"?><Relationships xmlns="http://schemas.openxmlformats.org/package/2006/relationships"><Relationship Type="http://schemas.openxmlformats.org/officeDocument/2006/relationships/image" Target="/ppt/media/image-1010-1.png" Id="rId1" /><Relationship Type="http://schemas.openxmlformats.org/officeDocument/2006/relationships/image" Target="/ppt/media/image-1010-2.png" Id="rId2" /><Relationship Type="http://schemas.openxmlformats.org/officeDocument/2006/relationships/slideMaster" Target="/ppt/slideMasters/slideMaster1.xml" Id="rId4" /><Relationship Type="http://schemas.openxmlformats.org/officeDocument/2006/relationships/hyperlink" Target="https://gamma.app/?utm_source=made-with-gamma" TargetMode="External" Id="rId3" /></Relationships>
</file>

<file path=ppt/slideLayouts/_rels/slideLayout11.xml.rels>&#65279;<?xml version="1.0" encoding="utf-8"?><Relationships xmlns="http://schemas.openxmlformats.org/package/2006/relationships"><Relationship Type="http://schemas.openxmlformats.org/officeDocument/2006/relationships/image" Target="/ppt/media/image-1011-1.png" Id="rId1" /><Relationship Type="http://schemas.openxmlformats.org/officeDocument/2006/relationships/image" Target="/ppt/media/image-1011-2.png" Id="rId2" /><Relationship Type="http://schemas.openxmlformats.org/officeDocument/2006/relationships/slideMaster" Target="/ppt/slideMasters/slideMaster1.xml" Id="rId4" /><Relationship Type="http://schemas.openxmlformats.org/officeDocument/2006/relationships/hyperlink" Target="https://gamma.app/?utm_source=made-with-gamma" TargetMode="External" Id="rId3" /></Relationships>
</file>

<file path=ppt/slideLayouts/_rels/slideLayout2.xml.rels>&#65279;<?xml version="1.0" encoding="utf-8"?><Relationships xmlns="http://schemas.openxmlformats.org/package/2006/relationships"><Relationship Type="http://schemas.openxmlformats.org/officeDocument/2006/relationships/image" Target="/ppt/media/image-1002-1.png" Id="rId1" /><Relationship Type="http://schemas.openxmlformats.org/officeDocument/2006/relationships/image" Target="/ppt/media/image-1002-2.png" Id="rId2" /><Relationship Type="http://schemas.openxmlformats.org/officeDocument/2006/relationships/slideMaster" Target="/ppt/slideMasters/slideMaster1.xml" Id="rId4" /><Relationship Type="http://schemas.openxmlformats.org/officeDocument/2006/relationships/hyperlink" Target="https://gamma.app/?utm_source=made-with-gamma" TargetMode="External" Id="rId3" /></Relationships>
</file>

<file path=ppt/slideLayouts/_rels/slideLayout3.xml.rels>&#65279;<?xml version="1.0" encoding="utf-8"?><Relationships xmlns="http://schemas.openxmlformats.org/package/2006/relationships"><Relationship Type="http://schemas.openxmlformats.org/officeDocument/2006/relationships/image" Target="/ppt/media/image-1003-1.png" Id="rId1" /><Relationship Type="http://schemas.openxmlformats.org/officeDocument/2006/relationships/image" Target="/ppt/media/image-1003-2.png" Id="rId2" /><Relationship Type="http://schemas.openxmlformats.org/officeDocument/2006/relationships/slideMaster" Target="/ppt/slideMasters/slideMaster1.xml" Id="rId4" /><Relationship Type="http://schemas.openxmlformats.org/officeDocument/2006/relationships/hyperlink" Target="https://gamma.app/?utm_source=made-with-gamma" TargetMode="External" Id="rId3" /></Relationships>
</file>

<file path=ppt/slideLayouts/_rels/slideLayout4.xml.rels>&#65279;<?xml version="1.0" encoding="utf-8"?><Relationships xmlns="http://schemas.openxmlformats.org/package/2006/relationships"><Relationship Type="http://schemas.openxmlformats.org/officeDocument/2006/relationships/image" Target="/ppt/media/image-1004-1.png" Id="rId1" /><Relationship Type="http://schemas.openxmlformats.org/officeDocument/2006/relationships/image" Target="/ppt/media/image-1004-2.png" Id="rId2" /><Relationship Type="http://schemas.openxmlformats.org/officeDocument/2006/relationships/slideMaster" Target="/ppt/slideMasters/slideMaster1.xml" Id="rId4" /><Relationship Type="http://schemas.openxmlformats.org/officeDocument/2006/relationships/hyperlink" Target="https://gamma.app/?utm_source=made-with-gamma" TargetMode="External" Id="rId3" /></Relationships>
</file>

<file path=ppt/slideLayouts/_rels/slideLayout5.xml.rels>&#65279;<?xml version="1.0" encoding="utf-8"?><Relationships xmlns="http://schemas.openxmlformats.org/package/2006/relationships"><Relationship Type="http://schemas.openxmlformats.org/officeDocument/2006/relationships/image" Target="/ppt/media/image-1005-1.png" Id="rId1" /><Relationship Type="http://schemas.openxmlformats.org/officeDocument/2006/relationships/image" Target="/ppt/media/image-1005-2.png" Id="rId2" /><Relationship Type="http://schemas.openxmlformats.org/officeDocument/2006/relationships/slideMaster" Target="/ppt/slideMasters/slideMaster1.xml" Id="rId4" /><Relationship Type="http://schemas.openxmlformats.org/officeDocument/2006/relationships/hyperlink" Target="https://gamma.app/?utm_source=made-with-gamma" TargetMode="External" Id="rId3" /></Relationships>
</file>

<file path=ppt/slideLayouts/_rels/slideLayout6.xml.rels>&#65279;<?xml version="1.0" encoding="utf-8"?><Relationships xmlns="http://schemas.openxmlformats.org/package/2006/relationships"><Relationship Type="http://schemas.openxmlformats.org/officeDocument/2006/relationships/image" Target="/ppt/media/image-1006-1.png" Id="rId1" /><Relationship Type="http://schemas.openxmlformats.org/officeDocument/2006/relationships/image" Target="/ppt/media/image-1006-2.png" Id="rId2" /><Relationship Type="http://schemas.openxmlformats.org/officeDocument/2006/relationships/slideMaster" Target="/ppt/slideMasters/slideMaster1.xml" Id="rId4" /><Relationship Type="http://schemas.openxmlformats.org/officeDocument/2006/relationships/hyperlink" Target="https://gamma.app/?utm_source=made-with-gamma" TargetMode="External" Id="rId3" /></Relationships>
</file>

<file path=ppt/slideLayouts/_rels/slideLayout7.xml.rels>&#65279;<?xml version="1.0" encoding="utf-8"?><Relationships xmlns="http://schemas.openxmlformats.org/package/2006/relationships"><Relationship Type="http://schemas.openxmlformats.org/officeDocument/2006/relationships/image" Target="/ppt/media/image-1007-1.png" Id="rId1" /><Relationship Type="http://schemas.openxmlformats.org/officeDocument/2006/relationships/image" Target="/ppt/media/image-1007-2.png" Id="rId2" /><Relationship Type="http://schemas.openxmlformats.org/officeDocument/2006/relationships/slideMaster" Target="/ppt/slideMasters/slideMaster1.xml" Id="rId4" /><Relationship Type="http://schemas.openxmlformats.org/officeDocument/2006/relationships/hyperlink" Target="https://gamma.app/?utm_source=made-with-gamma" TargetMode="External" Id="rId3" /></Relationships>
</file>

<file path=ppt/slideLayouts/_rels/slideLayout8.xml.rels>&#65279;<?xml version="1.0" encoding="utf-8"?><Relationships xmlns="http://schemas.openxmlformats.org/package/2006/relationships"><Relationship Type="http://schemas.openxmlformats.org/officeDocument/2006/relationships/image" Target="/ppt/media/image-1008-1.png" Id="rId1" /><Relationship Type="http://schemas.openxmlformats.org/officeDocument/2006/relationships/image" Target="/ppt/media/image-1008-2.png" Id="rId2" /><Relationship Type="http://schemas.openxmlformats.org/officeDocument/2006/relationships/slideMaster" Target="/ppt/slideMasters/slideMaster1.xml" Id="rId4" /><Relationship Type="http://schemas.openxmlformats.org/officeDocument/2006/relationships/hyperlink" Target="https://gamma.app/?utm_source=made-with-gamma" TargetMode="External" Id="rId3" /></Relationships>
</file>

<file path=ppt/slideLayouts/_rels/slideLayout9.xml.rels>&#65279;<?xml version="1.0" encoding="utf-8"?><Relationships xmlns="http://schemas.openxmlformats.org/package/2006/relationships"><Relationship Type="http://schemas.openxmlformats.org/officeDocument/2006/relationships/image" Target="/ppt/media/image-1009-1.png" Id="rId1" /><Relationship Type="http://schemas.openxmlformats.org/officeDocument/2006/relationships/image" Target="/ppt/media/image-1009-2.png" Id="rId2" /><Relationship Type="http://schemas.openxmlformats.org/officeDocument/2006/relationships/slideMaster" Target="/ppt/slideMasters/slideMaster1.xml" Id="rId4" /><Relationship Type="http://schemas.openxmlformats.org/officeDocument/2006/relationships/hyperlink" Target="https://gamma.app/?utm_source=made-with-gamma" TargetMode="External" Id="rId3" /></Relationships>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Masters/_rels/slideMaster1.xml.rels>&#65279;<?xml version="1.0" encoding="utf-8"?><Relationships xmlns="http://schemas.openxmlformats.org/package/2006/relationships"><Relationship Type="http://schemas.openxmlformats.org/officeDocument/2006/relationships/slideLayout" Target="/ppt/slideLayouts/slideLayout2.xml" Id="rId2" /><Relationship Type="http://schemas.openxmlformats.org/officeDocument/2006/relationships/slideLayout" Target="/ppt/slideLayouts/slideLayout3.xml" Id="rId3" /><Relationship Type="http://schemas.openxmlformats.org/officeDocument/2006/relationships/slideLayout" Target="/ppt/slideLayouts/slideLayout4.xml" Id="rId4" /><Relationship Type="http://schemas.openxmlformats.org/officeDocument/2006/relationships/slideLayout" Target="/ppt/slideLayouts/slideLayout5.xml" Id="rId5" /><Relationship Type="http://schemas.openxmlformats.org/officeDocument/2006/relationships/slideLayout" Target="/ppt/slideLayouts/slideLayout6.xml" Id="rId6" /><Relationship Type="http://schemas.openxmlformats.org/officeDocument/2006/relationships/slideLayout" Target="/ppt/slideLayouts/slideLayout7.xml" Id="rId7" /><Relationship Type="http://schemas.openxmlformats.org/officeDocument/2006/relationships/slideLayout" Target="/ppt/slideLayouts/slideLayout8.xml" Id="rId8" /><Relationship Type="http://schemas.openxmlformats.org/officeDocument/2006/relationships/slideLayout" Target="/ppt/slideLayouts/slideLayout9.xml" Id="rId9" /><Relationship Type="http://schemas.openxmlformats.org/officeDocument/2006/relationships/slideLayout" Target="/ppt/slideLayouts/slideLayout10.xml" Id="rId10" /><Relationship Type="http://schemas.openxmlformats.org/officeDocument/2006/relationships/slideLayout" Target="/ppt/slideLayouts/slideLayout11.xml" Id="rId11" /><Relationship Type="http://schemas.openxmlformats.org/officeDocument/2006/relationships/theme" Target="/ppt/theme/theme1.xml" Id="rId12" /></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&#65279;<?xml version="1.0" encoding="utf-8"?><Relationships xmlns="http://schemas.openxmlformats.org/package/2006/relationships"><Relationship Type="http://schemas.openxmlformats.org/officeDocument/2006/relationships/image" Target="/ppt/media/image-1-1.png" Id="rId1" /><Relationship Type="http://schemas.openxmlformats.org/officeDocument/2006/relationships/image" Target="/ppt/media/image-1-2.png" Id="rId2" /><Relationship Type="http://schemas.openxmlformats.org/officeDocument/2006/relationships/slideLayout" Target="/ppt/slideLayouts/slideLayout2.xml" Id="rId3" /><Relationship Type="http://schemas.openxmlformats.org/officeDocument/2006/relationships/notesSlide" Target="/ppt/notesSlides/notesSlide1.xml" Id="rId4" /></Relationships>
</file>

<file path=ppt/slides/_rels/slide10.xml.rels>&#65279;<?xml version="1.0" encoding="utf-8"?><Relationships xmlns="http://schemas.openxmlformats.org/package/2006/relationships"><Relationship Type="http://schemas.openxmlformats.org/officeDocument/2006/relationships/image" Target="/ppt/media/image-10-1.png" Id="rId1" /><Relationship Type="http://schemas.openxmlformats.org/officeDocument/2006/relationships/image" Target="/ppt/media/image-10-2.png" Id="rId2" /><Relationship Type="http://schemas.openxmlformats.org/officeDocument/2006/relationships/slideLayout" Target="/ppt/slideLayouts/slideLayout11.xml" Id="rId3" /><Relationship Type="http://schemas.openxmlformats.org/officeDocument/2006/relationships/notesSlide" Target="/ppt/notesSlides/notesSlide10.xml" Id="rId4" /></Relationships>
</file>

<file path=ppt/slides/_rels/slide2.xml.rels>&#65279;<?xml version="1.0" encoding="utf-8"?><Relationships xmlns="http://schemas.openxmlformats.org/package/2006/relationships"><Relationship Type="http://schemas.openxmlformats.org/officeDocument/2006/relationships/image" Target="/ppt/media/image-2-1.png" Id="rId1" /><Relationship Type="http://schemas.openxmlformats.org/officeDocument/2006/relationships/image" Target="/ppt/media/image-2-2.png" Id="rId2" /><Relationship Type="http://schemas.openxmlformats.org/officeDocument/2006/relationships/slideLayout" Target="/ppt/slideLayouts/slideLayout3.xml" Id="rId3" /><Relationship Type="http://schemas.openxmlformats.org/officeDocument/2006/relationships/notesSlide" Target="/ppt/notesSlides/notesSlide2.xml" Id="rId4" /></Relationships>
</file>

<file path=ppt/slides/_rels/slide3.xml.rels>&#65279;<?xml version="1.0" encoding="utf-8"?><Relationships xmlns="http://schemas.openxmlformats.org/package/2006/relationships"><Relationship Type="http://schemas.openxmlformats.org/officeDocument/2006/relationships/image" Target="/ppt/media/image-3-1.png" Id="rId1" /><Relationship Type="http://schemas.openxmlformats.org/officeDocument/2006/relationships/image" Target="/ppt/media/image-3-2.png" Id="rId2" /><Relationship Type="http://schemas.openxmlformats.org/officeDocument/2006/relationships/slideLayout" Target="/ppt/slideLayouts/slideLayout4.xml" Id="rId3" /><Relationship Type="http://schemas.openxmlformats.org/officeDocument/2006/relationships/notesSlide" Target="/ppt/notesSlides/notesSlide3.xml" Id="rId4" /></Relationships>
</file>

<file path=ppt/slides/_rels/slide4.xml.rels>&#65279;<?xml version="1.0" encoding="utf-8"?><Relationships xmlns="http://schemas.openxmlformats.org/package/2006/relationships"><Relationship Type="http://schemas.openxmlformats.org/officeDocument/2006/relationships/slideLayout" Target="/ppt/slideLayouts/slideLayout5.xml" Id="rId1" /><Relationship Type="http://schemas.openxmlformats.org/officeDocument/2006/relationships/notesSlide" Target="/ppt/notesSlides/notesSlide4.xml" Id="rId2" /></Relationships>
</file>

<file path=ppt/slides/_rels/slide5.xml.rels>&#65279;<?xml version="1.0" encoding="utf-8"?><Relationships xmlns="http://schemas.openxmlformats.org/package/2006/relationships"><Relationship Type="http://schemas.openxmlformats.org/officeDocument/2006/relationships/image" Target="/ppt/media/image-5-1.png" Id="rId1" /><Relationship Type="http://schemas.openxmlformats.org/officeDocument/2006/relationships/image" Target="/ppt/media/image-5-2.png" Id="rId2" /><Relationship Type="http://schemas.openxmlformats.org/officeDocument/2006/relationships/slideLayout" Target="/ppt/slideLayouts/slideLayout6.xml" Id="rId3" /><Relationship Type="http://schemas.openxmlformats.org/officeDocument/2006/relationships/notesSlide" Target="/ppt/notesSlides/notesSlide5.xml" Id="rId4" /></Relationships>
</file>

<file path=ppt/slides/_rels/slide6.xml.rels>&#65279;<?xml version="1.0" encoding="utf-8"?><Relationships xmlns="http://schemas.openxmlformats.org/package/2006/relationships"><Relationship Type="http://schemas.openxmlformats.org/officeDocument/2006/relationships/image" Target="/ppt/media/image-6-1.png" Id="rId1" /><Relationship Type="http://schemas.openxmlformats.org/officeDocument/2006/relationships/image" Target="/ppt/media/image-6-2.png" Id="rId2" /><Relationship Type="http://schemas.openxmlformats.org/officeDocument/2006/relationships/slideLayout" Target="/ppt/slideLayouts/slideLayout7.xml" Id="rId3" /><Relationship Type="http://schemas.openxmlformats.org/officeDocument/2006/relationships/notesSlide" Target="/ppt/notesSlides/notesSlide6.xml" Id="rId4" /></Relationships>
</file>

<file path=ppt/slides/_rels/slide7.xml.rels>&#65279;<?xml version="1.0" encoding="utf-8"?><Relationships xmlns="http://schemas.openxmlformats.org/package/2006/relationships"><Relationship Type="http://schemas.openxmlformats.org/officeDocument/2006/relationships/image" Target="/ppt/media/image-7-1.png" Id="rId1" /><Relationship Type="http://schemas.openxmlformats.org/officeDocument/2006/relationships/image" Target="/ppt/media/image-7-2.png" Id="rId2" /><Relationship Type="http://schemas.openxmlformats.org/officeDocument/2006/relationships/image" Target="/ppt/media/image-7-3.png" Id="rId3" /><Relationship Type="http://schemas.openxmlformats.org/officeDocument/2006/relationships/image" Target="/ppt/media/image-7-4.png" Id="rId4" /><Relationship Type="http://schemas.openxmlformats.org/officeDocument/2006/relationships/image" Target="/ppt/media/image-7-5.png" Id="rId5" /><Relationship Type="http://schemas.openxmlformats.org/officeDocument/2006/relationships/slideLayout" Target="/ppt/slideLayouts/slideLayout8.xml" Id="rId6" /><Relationship Type="http://schemas.openxmlformats.org/officeDocument/2006/relationships/notesSlide" Target="/ppt/notesSlides/notesSlide7.xml" Id="rId7" /></Relationships>
</file>

<file path=ppt/slides/_rels/slide8.xml.rels>&#65279;<?xml version="1.0" encoding="utf-8"?><Relationships xmlns="http://schemas.openxmlformats.org/package/2006/relationships"><Relationship Type="http://schemas.openxmlformats.org/officeDocument/2006/relationships/image" Target="/ppt/media/image-8-1.png" Id="rId1" /><Relationship Type="http://schemas.openxmlformats.org/officeDocument/2006/relationships/image" Target="/ppt/media/image-8-2.png" Id="rId2" /><Relationship Type="http://schemas.openxmlformats.org/officeDocument/2006/relationships/slideLayout" Target="/ppt/slideLayouts/slideLayout9.xml" Id="rId3" /><Relationship Type="http://schemas.openxmlformats.org/officeDocument/2006/relationships/notesSlide" Target="/ppt/notesSlides/notesSlide8.xml" Id="rId4" /></Relationships>
</file>

<file path=ppt/slides/_rels/slide9.xml.rels>&#65279;<?xml version="1.0" encoding="utf-8"?><Relationships xmlns="http://schemas.openxmlformats.org/package/2006/relationships"><Relationship Type="http://schemas.openxmlformats.org/officeDocument/2006/relationships/image" Target="/ppt/media/image-9-1.png" Id="rId1" /><Relationship Type="http://schemas.openxmlformats.org/officeDocument/2006/relationships/image" Target="/ppt/media/image-9-2.png" Id="rId2" /><Relationship Type="http://schemas.openxmlformats.org/officeDocument/2006/relationships/image" Target="/ppt/media/image-9-3.png" Id="rId3" /><Relationship Type="http://schemas.openxmlformats.org/officeDocument/2006/relationships/image" Target="/ppt/media/image-9-4.png" Id="rId4" /><Relationship Type="http://schemas.openxmlformats.org/officeDocument/2006/relationships/image" Target="/ppt/media/image-9-5.png" Id="rId5" /><Relationship Type="http://schemas.openxmlformats.org/officeDocument/2006/relationships/slideLayout" Target="/ppt/slideLayouts/slideLayout10.xml" Id="rId6" /><Relationship Type="http://schemas.openxmlformats.org/officeDocument/2006/relationships/notesSlide" Target="/ppt/notesSlides/notesSlide9.xml" Id="rId7" /></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pic>
        <p:nvPicPr>
          <p:cNvPr id="3" name="Image 1" descr="preencoded.png">    </p:cNvPr>
          <p:cNvPicPr>
            <a:picLocks noChangeAspect="1"/>
          </p:cNvPicPr>
          <p:nvPr/>
        </p:nvPicPr>
        <p:blipFill>
          <a:blip r:embed="rId2"/>
          <a:stretch>
            <a:fillRect/>
          </a:stretch>
        </p:blipFill>
        <p:spPr>
          <a:xfrm>
            <a:off x="283488" y="2474952"/>
            <a:ext cx="4919305" cy="3279577"/>
          </a:xfrm>
          <a:prstGeom prst="rect">
            <a:avLst/>
          </a:prstGeom>
        </p:spPr>
      </p:pic>
      <p:sp>
        <p:nvSpPr>
          <p:cNvPr id="4" name="Text 0"/>
          <p:cNvSpPr/>
          <p:nvPr/>
        </p:nvSpPr>
        <p:spPr>
          <a:xfrm>
            <a:off x="6280190" y="1496854"/>
            <a:ext cx="7556421" cy="3081099"/>
          </a:xfrm>
          <a:prstGeom prst="rect">
            <a:avLst/>
          </a:prstGeom>
          <a:noFill/>
          <a:ln/>
        </p:spPr>
        <p:txBody>
          <a:bodyPr wrap="square" lIns="0" tIns="0" rIns="0" bIns="0" rtlCol="0" anchor="t"/>
          <a:lstStyle/>
          <a:p>
            <a:pPr indent="0" marL="0">
              <a:lnSpc>
                <a:spcPts val="8050"/>
              </a:lnSpc>
              <a:buNone/>
            </a:pPr>
            <a:r>
              <a:rPr lang="en-US" sz="6450" b="1" dirty="0">
                <a:solidFill>
                  <a:srgbClr val="000000"/>
                </a:solidFill>
                <a:latin typeface="Petrona Bold" pitchFamily="34" charset="0"/>
                <a:ea typeface="Petrona Bold" pitchFamily="34" charset="-122"/>
                <a:cs typeface="Petrona Bold" pitchFamily="34" charset="-120"/>
              </a:rPr>
              <a:t>Restaurant Recommendations System </a:t>
            </a:r>
            <a:endParaRPr lang="en-US" sz="6450" dirty="0"/>
          </a:p>
        </p:txBody>
      </p:sp>
      <p:sp>
        <p:nvSpPr>
          <p:cNvPr id="5" name="Text 1"/>
          <p:cNvSpPr/>
          <p:nvPr/>
        </p:nvSpPr>
        <p:spPr>
          <a:xfrm>
            <a:off x="6280190" y="4918115"/>
            <a:ext cx="7556421" cy="1814513"/>
          </a:xfrm>
          <a:prstGeom prst="rect">
            <a:avLst/>
          </a:prstGeom>
          <a:noFill/>
          <a:ln/>
        </p:spPr>
        <p:txBody>
          <a:bodyPr wrap="square" lIns="0" tIns="0" rIns="0" bIns="0" rtlCol="0" anchor="t"/>
          <a:lstStyle/>
          <a:p>
            <a:pPr indent="0" marL="0">
              <a:lnSpc>
                <a:spcPts val="2850"/>
              </a:lnSpc>
              <a:buNone/>
            </a:pPr>
            <a:r>
              <a:rPr lang="en-US" sz="1750" dirty="0">
                <a:solidFill>
                  <a:srgbClr val="272525"/>
                </a:solidFill>
                <a:latin typeface="Inter" pitchFamily="34" charset="0"/>
                <a:ea typeface="Inter" pitchFamily="34" charset="-122"/>
                <a:cs typeface="Inter" pitchFamily="34" charset="-120"/>
              </a:rPr>
              <a:t>Recommendation systems in the restaurant industry leverage machine learning to provide personalized dining suggestions tailored to individual user preferences and behaviors. By analyzing customer data, these systems can offer relevant and rewarding dining experiences.</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pic>
        <p:nvPicPr>
          <p:cNvPr id="3" name="Image 1" descr="preencoded.png">    </p:cNvPr>
          <p:cNvPicPr>
            <a:picLocks noChangeAspect="1"/>
          </p:cNvPicPr>
          <p:nvPr/>
        </p:nvPicPr>
        <p:blipFill>
          <a:blip r:embed="rId2"/>
          <a:stretch>
            <a:fillRect/>
          </a:stretch>
        </p:blipFill>
        <p:spPr>
          <a:xfrm>
            <a:off x="283488" y="2731175"/>
            <a:ext cx="4919305" cy="2767132"/>
          </a:xfrm>
          <a:prstGeom prst="rect">
            <a:avLst/>
          </a:prstGeom>
        </p:spPr>
      </p:pic>
      <p:sp>
        <p:nvSpPr>
          <p:cNvPr id="4" name="Text 0"/>
          <p:cNvSpPr/>
          <p:nvPr/>
        </p:nvSpPr>
        <p:spPr>
          <a:xfrm>
            <a:off x="6280190" y="830580"/>
            <a:ext cx="7556421" cy="2232779"/>
          </a:xfrm>
          <a:prstGeom prst="rect">
            <a:avLst/>
          </a:prstGeom>
          <a:noFill/>
          <a:ln/>
        </p:spPr>
        <p:txBody>
          <a:bodyPr wrap="square" lIns="0" tIns="0" rIns="0" bIns="0" rtlCol="0" anchor="t"/>
          <a:lstStyle/>
          <a:p>
            <a:pPr indent="0" marL="0">
              <a:lnSpc>
                <a:spcPts val="5850"/>
              </a:lnSpc>
              <a:buNone/>
            </a:pPr>
            <a:r>
              <a:rPr lang="en-US" sz="4650" b="1" dirty="0">
                <a:solidFill>
                  <a:srgbClr val="000000"/>
                </a:solidFill>
                <a:latin typeface="Petrona Bold" pitchFamily="34" charset="0"/>
                <a:ea typeface="Petrona Bold" pitchFamily="34" charset="-122"/>
                <a:cs typeface="Petrona Bold" pitchFamily="34" charset="-120"/>
              </a:rPr>
              <a:t>Implementation Challenges and Best Practices</a:t>
            </a:r>
            <a:endParaRPr lang="en-US" sz="4650" dirty="0"/>
          </a:p>
        </p:txBody>
      </p:sp>
      <p:sp>
        <p:nvSpPr>
          <p:cNvPr id="5" name="Shape 1"/>
          <p:cNvSpPr/>
          <p:nvPr/>
        </p:nvSpPr>
        <p:spPr>
          <a:xfrm>
            <a:off x="6280190" y="3403521"/>
            <a:ext cx="3664863" cy="2065734"/>
          </a:xfrm>
          <a:prstGeom prst="roundRect">
            <a:avLst>
              <a:gd name="adj" fmla="val 4612"/>
            </a:avLst>
          </a:prstGeom>
          <a:solidFill>
            <a:srgbClr val="CCEEFF"/>
          </a:solidFill>
          <a:ln w="7620">
            <a:solidFill>
              <a:srgbClr val="B2D4E5"/>
            </a:solidFill>
            <a:prstDash val="solid"/>
          </a:ln>
        </p:spPr>
      </p:sp>
      <p:sp>
        <p:nvSpPr>
          <p:cNvPr id="6" name="Text 2"/>
          <p:cNvSpPr/>
          <p:nvPr/>
        </p:nvSpPr>
        <p:spPr>
          <a:xfrm>
            <a:off x="6514624" y="3637955"/>
            <a:ext cx="2977039" cy="372070"/>
          </a:xfrm>
          <a:prstGeom prst="rect">
            <a:avLst/>
          </a:prstGeom>
          <a:noFill/>
          <a:ln/>
        </p:spPr>
        <p:txBody>
          <a:bodyPr wrap="none" lIns="0" tIns="0" rIns="0" bIns="0" rtlCol="0" anchor="t"/>
          <a:lstStyle/>
          <a:p>
            <a:pPr indent="0" marL="0">
              <a:lnSpc>
                <a:spcPts val="2900"/>
              </a:lnSpc>
              <a:buNone/>
            </a:pPr>
            <a:r>
              <a:rPr lang="en-US" sz="2300" b="1" dirty="0">
                <a:solidFill>
                  <a:srgbClr val="272525"/>
                </a:solidFill>
                <a:latin typeface="Petrona Bold" pitchFamily="34" charset="0"/>
                <a:ea typeface="Petrona Bold" pitchFamily="34" charset="-122"/>
                <a:cs typeface="Petrona Bold" pitchFamily="34" charset="-120"/>
              </a:rPr>
              <a:t>Scalability</a:t>
            </a:r>
            <a:endParaRPr lang="en-US" sz="2300" dirty="0"/>
          </a:p>
        </p:txBody>
      </p:sp>
      <p:sp>
        <p:nvSpPr>
          <p:cNvPr id="7" name="Text 3"/>
          <p:cNvSpPr/>
          <p:nvPr/>
        </p:nvSpPr>
        <p:spPr>
          <a:xfrm>
            <a:off x="6514624" y="4146113"/>
            <a:ext cx="3195995" cy="725805"/>
          </a:xfrm>
          <a:prstGeom prst="rect">
            <a:avLst/>
          </a:prstGeom>
          <a:noFill/>
          <a:ln/>
        </p:spPr>
        <p:txBody>
          <a:bodyPr wrap="square" lIns="0" tIns="0" rIns="0" bIns="0" rtlCol="0" anchor="t"/>
          <a:lstStyle/>
          <a:p>
            <a:pPr indent="0" marL="0">
              <a:lnSpc>
                <a:spcPts val="2850"/>
              </a:lnSpc>
              <a:buNone/>
            </a:pPr>
            <a:r>
              <a:rPr lang="en-US" sz="1750" dirty="0">
                <a:solidFill>
                  <a:srgbClr val="272525"/>
                </a:solidFill>
                <a:latin typeface="Inter" pitchFamily="34" charset="0"/>
                <a:ea typeface="Inter" pitchFamily="34" charset="-122"/>
                <a:cs typeface="Inter" pitchFamily="34" charset="-120"/>
              </a:rPr>
              <a:t>Handle large datasets and real-time updates efficiently.</a:t>
            </a:r>
            <a:endParaRPr lang="en-US" sz="1750" dirty="0"/>
          </a:p>
        </p:txBody>
      </p:sp>
      <p:sp>
        <p:nvSpPr>
          <p:cNvPr id="8" name="Shape 4"/>
          <p:cNvSpPr/>
          <p:nvPr/>
        </p:nvSpPr>
        <p:spPr>
          <a:xfrm>
            <a:off x="10171867" y="3403521"/>
            <a:ext cx="3664863" cy="2065734"/>
          </a:xfrm>
          <a:prstGeom prst="roundRect">
            <a:avLst>
              <a:gd name="adj" fmla="val 4612"/>
            </a:avLst>
          </a:prstGeom>
          <a:solidFill>
            <a:srgbClr val="CCEEFF"/>
          </a:solidFill>
          <a:ln w="7620">
            <a:solidFill>
              <a:srgbClr val="B2D4E5"/>
            </a:solidFill>
            <a:prstDash val="solid"/>
          </a:ln>
        </p:spPr>
      </p:sp>
      <p:sp>
        <p:nvSpPr>
          <p:cNvPr id="9" name="Text 5"/>
          <p:cNvSpPr/>
          <p:nvPr/>
        </p:nvSpPr>
        <p:spPr>
          <a:xfrm>
            <a:off x="10406301" y="3637955"/>
            <a:ext cx="2977039" cy="372070"/>
          </a:xfrm>
          <a:prstGeom prst="rect">
            <a:avLst/>
          </a:prstGeom>
          <a:noFill/>
          <a:ln/>
        </p:spPr>
        <p:txBody>
          <a:bodyPr wrap="none" lIns="0" tIns="0" rIns="0" bIns="0" rtlCol="0" anchor="t"/>
          <a:lstStyle/>
          <a:p>
            <a:pPr indent="0" marL="0">
              <a:lnSpc>
                <a:spcPts val="2900"/>
              </a:lnSpc>
              <a:buNone/>
            </a:pPr>
            <a:r>
              <a:rPr lang="en-US" sz="2300" b="1" dirty="0">
                <a:solidFill>
                  <a:srgbClr val="272525"/>
                </a:solidFill>
                <a:latin typeface="Petrona Bold" pitchFamily="34" charset="0"/>
                <a:ea typeface="Petrona Bold" pitchFamily="34" charset="-122"/>
                <a:cs typeface="Petrona Bold" pitchFamily="34" charset="-120"/>
              </a:rPr>
              <a:t>Cold Start</a:t>
            </a:r>
            <a:endParaRPr lang="en-US" sz="2300" dirty="0"/>
          </a:p>
        </p:txBody>
      </p:sp>
      <p:sp>
        <p:nvSpPr>
          <p:cNvPr id="10" name="Text 6"/>
          <p:cNvSpPr/>
          <p:nvPr/>
        </p:nvSpPr>
        <p:spPr>
          <a:xfrm>
            <a:off x="10406301" y="4146113"/>
            <a:ext cx="3195995" cy="1088708"/>
          </a:xfrm>
          <a:prstGeom prst="rect">
            <a:avLst/>
          </a:prstGeom>
          <a:noFill/>
          <a:ln/>
        </p:spPr>
        <p:txBody>
          <a:bodyPr wrap="square" lIns="0" tIns="0" rIns="0" bIns="0" rtlCol="0" anchor="t"/>
          <a:lstStyle/>
          <a:p>
            <a:pPr indent="0" marL="0">
              <a:lnSpc>
                <a:spcPts val="2850"/>
              </a:lnSpc>
              <a:buNone/>
            </a:pPr>
            <a:r>
              <a:rPr lang="en-US" sz="1750" dirty="0">
                <a:solidFill>
                  <a:srgbClr val="272525"/>
                </a:solidFill>
                <a:latin typeface="Inter" pitchFamily="34" charset="0"/>
                <a:ea typeface="Inter" pitchFamily="34" charset="-122"/>
                <a:cs typeface="Inter" pitchFamily="34" charset="-120"/>
              </a:rPr>
              <a:t>Overcome the challenge of making recommendations for new users and items.</a:t>
            </a:r>
            <a:endParaRPr lang="en-US" sz="1750" dirty="0"/>
          </a:p>
        </p:txBody>
      </p:sp>
      <p:sp>
        <p:nvSpPr>
          <p:cNvPr id="11" name="Shape 7"/>
          <p:cNvSpPr/>
          <p:nvPr/>
        </p:nvSpPr>
        <p:spPr>
          <a:xfrm>
            <a:off x="6280190" y="5696069"/>
            <a:ext cx="7556421" cy="1702832"/>
          </a:xfrm>
          <a:prstGeom prst="roundRect">
            <a:avLst>
              <a:gd name="adj" fmla="val 5595"/>
            </a:avLst>
          </a:prstGeom>
          <a:solidFill>
            <a:srgbClr val="CCEEFF"/>
          </a:solidFill>
          <a:ln w="7620">
            <a:solidFill>
              <a:srgbClr val="B2D4E5"/>
            </a:solidFill>
            <a:prstDash val="solid"/>
          </a:ln>
        </p:spPr>
      </p:sp>
      <p:sp>
        <p:nvSpPr>
          <p:cNvPr id="12" name="Text 8"/>
          <p:cNvSpPr/>
          <p:nvPr/>
        </p:nvSpPr>
        <p:spPr>
          <a:xfrm>
            <a:off x="6514624" y="5930503"/>
            <a:ext cx="3522345" cy="372070"/>
          </a:xfrm>
          <a:prstGeom prst="rect">
            <a:avLst/>
          </a:prstGeom>
          <a:noFill/>
          <a:ln/>
        </p:spPr>
        <p:txBody>
          <a:bodyPr wrap="none" lIns="0" tIns="0" rIns="0" bIns="0" rtlCol="0" anchor="t"/>
          <a:lstStyle/>
          <a:p>
            <a:pPr indent="0" marL="0">
              <a:lnSpc>
                <a:spcPts val="2900"/>
              </a:lnSpc>
              <a:buNone/>
            </a:pPr>
            <a:r>
              <a:rPr lang="en-US" sz="2300" b="1" dirty="0">
                <a:solidFill>
                  <a:srgbClr val="272525"/>
                </a:solidFill>
                <a:latin typeface="Petrona Bold" pitchFamily="34" charset="0"/>
                <a:ea typeface="Petrona Bold" pitchFamily="34" charset="-122"/>
                <a:cs typeface="Petrona Bold" pitchFamily="34" charset="-120"/>
              </a:rPr>
              <a:t>Continuous Improvement</a:t>
            </a:r>
            <a:endParaRPr lang="en-US" sz="2300" dirty="0"/>
          </a:p>
        </p:txBody>
      </p:sp>
      <p:sp>
        <p:nvSpPr>
          <p:cNvPr id="13" name="Text 9"/>
          <p:cNvSpPr/>
          <p:nvPr/>
        </p:nvSpPr>
        <p:spPr>
          <a:xfrm>
            <a:off x="6514624" y="6438662"/>
            <a:ext cx="7087553" cy="725805"/>
          </a:xfrm>
          <a:prstGeom prst="rect">
            <a:avLst/>
          </a:prstGeom>
          <a:noFill/>
          <a:ln/>
        </p:spPr>
        <p:txBody>
          <a:bodyPr wrap="square" lIns="0" tIns="0" rIns="0" bIns="0" rtlCol="0" anchor="t"/>
          <a:lstStyle/>
          <a:p>
            <a:pPr indent="0" marL="0">
              <a:lnSpc>
                <a:spcPts val="2850"/>
              </a:lnSpc>
              <a:buNone/>
            </a:pPr>
            <a:r>
              <a:rPr lang="en-US" sz="1750" dirty="0">
                <a:solidFill>
                  <a:srgbClr val="272525"/>
                </a:solidFill>
                <a:latin typeface="Inter" pitchFamily="34" charset="0"/>
                <a:ea typeface="Inter" pitchFamily="34" charset="-122"/>
                <a:cs typeface="Inter" pitchFamily="34" charset="-120"/>
              </a:rPr>
              <a:t>Regularly update the system to incorporate user feedback and new data.</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pic>
        <p:nvPicPr>
          <p:cNvPr id="3" name="Image 1" descr="preencoded.png">    </p:cNvPr>
          <p:cNvPicPr>
            <a:picLocks noChangeAspect="1"/>
          </p:cNvPicPr>
          <p:nvPr/>
        </p:nvPicPr>
        <p:blipFill>
          <a:blip r:embed="rId2"/>
          <a:stretch>
            <a:fillRect/>
          </a:stretch>
        </p:blipFill>
        <p:spPr>
          <a:xfrm>
            <a:off x="9427488" y="2288500"/>
            <a:ext cx="4919305" cy="3652599"/>
          </a:xfrm>
          <a:prstGeom prst="rect">
            <a:avLst/>
          </a:prstGeom>
        </p:spPr>
      </p:pic>
      <p:sp>
        <p:nvSpPr>
          <p:cNvPr id="4" name="Text 0"/>
          <p:cNvSpPr/>
          <p:nvPr/>
        </p:nvSpPr>
        <p:spPr>
          <a:xfrm>
            <a:off x="793790" y="1021318"/>
            <a:ext cx="7556421" cy="1488519"/>
          </a:xfrm>
          <a:prstGeom prst="rect">
            <a:avLst/>
          </a:prstGeom>
          <a:noFill/>
          <a:ln/>
        </p:spPr>
        <p:txBody>
          <a:bodyPr wrap="square" lIns="0" tIns="0" rIns="0" bIns="0" rtlCol="0" anchor="t"/>
          <a:lstStyle/>
          <a:p>
            <a:pPr indent="0" marL="0">
              <a:lnSpc>
                <a:spcPts val="5850"/>
              </a:lnSpc>
              <a:buNone/>
            </a:pPr>
            <a:r>
              <a:rPr lang="en-US" sz="4650" b="1" dirty="0">
                <a:solidFill>
                  <a:srgbClr val="000000"/>
                </a:solidFill>
                <a:latin typeface="Petrona Bold" pitchFamily="34" charset="0"/>
                <a:ea typeface="Petrona Bold" pitchFamily="34" charset="-122"/>
                <a:cs typeface="Petrona Bold" pitchFamily="34" charset="-120"/>
              </a:rPr>
              <a:t>Introduction to Recommendation Systems</a:t>
            </a:r>
            <a:endParaRPr lang="en-US" sz="4650" dirty="0"/>
          </a:p>
        </p:txBody>
      </p:sp>
      <p:sp>
        <p:nvSpPr>
          <p:cNvPr id="5" name="Shape 1"/>
          <p:cNvSpPr/>
          <p:nvPr/>
        </p:nvSpPr>
        <p:spPr>
          <a:xfrm>
            <a:off x="793790" y="2849999"/>
            <a:ext cx="3664863" cy="2428637"/>
          </a:xfrm>
          <a:prstGeom prst="roundRect">
            <a:avLst>
              <a:gd name="adj" fmla="val 3923"/>
            </a:avLst>
          </a:prstGeom>
          <a:solidFill>
            <a:srgbClr val="CCEEFF"/>
          </a:solidFill>
          <a:ln w="7620">
            <a:solidFill>
              <a:srgbClr val="B2D4E5"/>
            </a:solidFill>
            <a:prstDash val="solid"/>
          </a:ln>
        </p:spPr>
      </p:sp>
      <p:sp>
        <p:nvSpPr>
          <p:cNvPr id="6" name="Text 2"/>
          <p:cNvSpPr/>
          <p:nvPr/>
        </p:nvSpPr>
        <p:spPr>
          <a:xfrm>
            <a:off x="1028224" y="3084433"/>
            <a:ext cx="2977039" cy="372070"/>
          </a:xfrm>
          <a:prstGeom prst="rect">
            <a:avLst/>
          </a:prstGeom>
          <a:noFill/>
          <a:ln/>
        </p:spPr>
        <p:txBody>
          <a:bodyPr wrap="none" lIns="0" tIns="0" rIns="0" bIns="0" rtlCol="0" anchor="t"/>
          <a:lstStyle/>
          <a:p>
            <a:pPr indent="0" marL="0">
              <a:lnSpc>
                <a:spcPts val="2900"/>
              </a:lnSpc>
              <a:buNone/>
            </a:pPr>
            <a:r>
              <a:rPr lang="en-US" sz="2300" b="1" dirty="0">
                <a:solidFill>
                  <a:srgbClr val="272525"/>
                </a:solidFill>
                <a:latin typeface="Petrona Bold" pitchFamily="34" charset="0"/>
                <a:ea typeface="Petrona Bold" pitchFamily="34" charset="-122"/>
                <a:cs typeface="Petrona Bold" pitchFamily="34" charset="-120"/>
              </a:rPr>
              <a:t>Personalization</a:t>
            </a:r>
            <a:endParaRPr lang="en-US" sz="2300" dirty="0"/>
          </a:p>
        </p:txBody>
      </p:sp>
      <p:sp>
        <p:nvSpPr>
          <p:cNvPr id="7" name="Text 3"/>
          <p:cNvSpPr/>
          <p:nvPr/>
        </p:nvSpPr>
        <p:spPr>
          <a:xfrm>
            <a:off x="1028224" y="3592592"/>
            <a:ext cx="3195995" cy="1451610"/>
          </a:xfrm>
          <a:prstGeom prst="rect">
            <a:avLst/>
          </a:prstGeom>
          <a:noFill/>
          <a:ln/>
        </p:spPr>
        <p:txBody>
          <a:bodyPr wrap="square" lIns="0" tIns="0" rIns="0" bIns="0" rtlCol="0" anchor="t"/>
          <a:lstStyle/>
          <a:p>
            <a:pPr indent="0" marL="0">
              <a:lnSpc>
                <a:spcPts val="2850"/>
              </a:lnSpc>
              <a:buNone/>
            </a:pPr>
            <a:r>
              <a:rPr lang="en-US" sz="1750" dirty="0">
                <a:solidFill>
                  <a:srgbClr val="272525"/>
                </a:solidFill>
                <a:latin typeface="Inter" pitchFamily="34" charset="0"/>
                <a:ea typeface="Inter" pitchFamily="34" charset="-122"/>
                <a:cs typeface="Inter" pitchFamily="34" charset="-120"/>
              </a:rPr>
              <a:t>Recommendation systems use data to understand user preferences and provide customized suggestions.</a:t>
            </a:r>
            <a:endParaRPr lang="en-US" sz="1750" dirty="0"/>
          </a:p>
        </p:txBody>
      </p:sp>
      <p:sp>
        <p:nvSpPr>
          <p:cNvPr id="8" name="Shape 4"/>
          <p:cNvSpPr/>
          <p:nvPr/>
        </p:nvSpPr>
        <p:spPr>
          <a:xfrm>
            <a:off x="4685467" y="2849999"/>
            <a:ext cx="3664863" cy="2428637"/>
          </a:xfrm>
          <a:prstGeom prst="roundRect">
            <a:avLst>
              <a:gd name="adj" fmla="val 3923"/>
            </a:avLst>
          </a:prstGeom>
          <a:solidFill>
            <a:srgbClr val="CCEEFF"/>
          </a:solidFill>
          <a:ln w="7620">
            <a:solidFill>
              <a:srgbClr val="B2D4E5"/>
            </a:solidFill>
            <a:prstDash val="solid"/>
          </a:ln>
        </p:spPr>
      </p:sp>
      <p:sp>
        <p:nvSpPr>
          <p:cNvPr id="9" name="Text 5"/>
          <p:cNvSpPr/>
          <p:nvPr/>
        </p:nvSpPr>
        <p:spPr>
          <a:xfrm>
            <a:off x="4919901" y="3084433"/>
            <a:ext cx="2977039" cy="372070"/>
          </a:xfrm>
          <a:prstGeom prst="rect">
            <a:avLst/>
          </a:prstGeom>
          <a:noFill/>
          <a:ln/>
        </p:spPr>
        <p:txBody>
          <a:bodyPr wrap="none" lIns="0" tIns="0" rIns="0" bIns="0" rtlCol="0" anchor="t"/>
          <a:lstStyle/>
          <a:p>
            <a:pPr indent="0" marL="0">
              <a:lnSpc>
                <a:spcPts val="2900"/>
              </a:lnSpc>
              <a:buNone/>
            </a:pPr>
            <a:r>
              <a:rPr lang="en-US" sz="2300" b="1" dirty="0">
                <a:solidFill>
                  <a:srgbClr val="272525"/>
                </a:solidFill>
                <a:latin typeface="Petrona Bold" pitchFamily="34" charset="0"/>
                <a:ea typeface="Petrona Bold" pitchFamily="34" charset="-122"/>
                <a:cs typeface="Petrona Bold" pitchFamily="34" charset="-120"/>
              </a:rPr>
              <a:t>Discovery</a:t>
            </a:r>
            <a:endParaRPr lang="en-US" sz="2300" dirty="0"/>
          </a:p>
        </p:txBody>
      </p:sp>
      <p:sp>
        <p:nvSpPr>
          <p:cNvPr id="10" name="Text 6"/>
          <p:cNvSpPr/>
          <p:nvPr/>
        </p:nvSpPr>
        <p:spPr>
          <a:xfrm>
            <a:off x="4919901" y="3592592"/>
            <a:ext cx="3195995" cy="1451610"/>
          </a:xfrm>
          <a:prstGeom prst="rect">
            <a:avLst/>
          </a:prstGeom>
          <a:noFill/>
          <a:ln/>
        </p:spPr>
        <p:txBody>
          <a:bodyPr wrap="square" lIns="0" tIns="0" rIns="0" bIns="0" rtlCol="0" anchor="t"/>
          <a:lstStyle/>
          <a:p>
            <a:pPr indent="0" marL="0">
              <a:lnSpc>
                <a:spcPts val="2850"/>
              </a:lnSpc>
              <a:buNone/>
            </a:pPr>
            <a:r>
              <a:rPr lang="en-US" sz="1750" dirty="0">
                <a:solidFill>
                  <a:srgbClr val="272525"/>
                </a:solidFill>
                <a:latin typeface="Inter" pitchFamily="34" charset="0"/>
                <a:ea typeface="Inter" pitchFamily="34" charset="-122"/>
                <a:cs typeface="Inter" pitchFamily="34" charset="-120"/>
              </a:rPr>
              <a:t>These systems help users discover new restaurants they may not have otherwise considered.</a:t>
            </a:r>
            <a:endParaRPr lang="en-US" sz="1750" dirty="0"/>
          </a:p>
        </p:txBody>
      </p:sp>
      <p:sp>
        <p:nvSpPr>
          <p:cNvPr id="11" name="Shape 7"/>
          <p:cNvSpPr/>
          <p:nvPr/>
        </p:nvSpPr>
        <p:spPr>
          <a:xfrm>
            <a:off x="793790" y="5505450"/>
            <a:ext cx="7556421" cy="1702832"/>
          </a:xfrm>
          <a:prstGeom prst="roundRect">
            <a:avLst>
              <a:gd name="adj" fmla="val 5595"/>
            </a:avLst>
          </a:prstGeom>
          <a:solidFill>
            <a:srgbClr val="CCEEFF"/>
          </a:solidFill>
          <a:ln w="7620">
            <a:solidFill>
              <a:srgbClr val="B2D4E5"/>
            </a:solidFill>
            <a:prstDash val="solid"/>
          </a:ln>
        </p:spPr>
      </p:sp>
      <p:sp>
        <p:nvSpPr>
          <p:cNvPr id="12" name="Text 8"/>
          <p:cNvSpPr/>
          <p:nvPr/>
        </p:nvSpPr>
        <p:spPr>
          <a:xfrm>
            <a:off x="1028224" y="5739884"/>
            <a:ext cx="2977039" cy="372070"/>
          </a:xfrm>
          <a:prstGeom prst="rect">
            <a:avLst/>
          </a:prstGeom>
          <a:noFill/>
          <a:ln/>
        </p:spPr>
        <p:txBody>
          <a:bodyPr wrap="none" lIns="0" tIns="0" rIns="0" bIns="0" rtlCol="0" anchor="t"/>
          <a:lstStyle/>
          <a:p>
            <a:pPr indent="0" marL="0">
              <a:lnSpc>
                <a:spcPts val="2900"/>
              </a:lnSpc>
              <a:buNone/>
            </a:pPr>
            <a:r>
              <a:rPr lang="en-US" sz="2300" b="1" dirty="0">
                <a:solidFill>
                  <a:srgbClr val="272525"/>
                </a:solidFill>
                <a:latin typeface="Petrona Bold" pitchFamily="34" charset="0"/>
                <a:ea typeface="Petrona Bold" pitchFamily="34" charset="-122"/>
                <a:cs typeface="Petrona Bold" pitchFamily="34" charset="-120"/>
              </a:rPr>
              <a:t>Relevance</a:t>
            </a:r>
            <a:endParaRPr lang="en-US" sz="2300" dirty="0"/>
          </a:p>
        </p:txBody>
      </p:sp>
      <p:sp>
        <p:nvSpPr>
          <p:cNvPr id="13" name="Text 9"/>
          <p:cNvSpPr/>
          <p:nvPr/>
        </p:nvSpPr>
        <p:spPr>
          <a:xfrm>
            <a:off x="1028224" y="6248043"/>
            <a:ext cx="7087553" cy="725805"/>
          </a:xfrm>
          <a:prstGeom prst="rect">
            <a:avLst/>
          </a:prstGeom>
          <a:noFill/>
          <a:ln/>
        </p:spPr>
        <p:txBody>
          <a:bodyPr wrap="square" lIns="0" tIns="0" rIns="0" bIns="0" rtlCol="0" anchor="t"/>
          <a:lstStyle/>
          <a:p>
            <a:pPr indent="0" marL="0">
              <a:lnSpc>
                <a:spcPts val="2850"/>
              </a:lnSpc>
              <a:buNone/>
            </a:pPr>
            <a:r>
              <a:rPr lang="en-US" sz="1750" dirty="0">
                <a:solidFill>
                  <a:srgbClr val="272525"/>
                </a:solidFill>
                <a:latin typeface="Inter" pitchFamily="34" charset="0"/>
                <a:ea typeface="Inter" pitchFamily="34" charset="-122"/>
                <a:cs typeface="Inter" pitchFamily="34" charset="-120"/>
              </a:rPr>
              <a:t>Recommendations are based on factors like cuisine, location, reviews, and past behavior.</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719"/>
          </a:xfrm>
          <a:prstGeom prst="rect">
            <a:avLst/>
          </a:prstGeom>
        </p:spPr>
      </p:pic>
      <p:pic>
        <p:nvPicPr>
          <p:cNvPr id="3" name="Image 1" descr="preencoded.png">    </p:cNvPr>
          <p:cNvPicPr>
            <a:picLocks noChangeAspect="1"/>
          </p:cNvPicPr>
          <p:nvPr/>
        </p:nvPicPr>
        <p:blipFill>
          <a:blip r:embed="rId2"/>
          <a:stretch>
            <a:fillRect/>
          </a:stretch>
        </p:blipFill>
        <p:spPr>
          <a:xfrm>
            <a:off x="283488" y="1655088"/>
            <a:ext cx="4919424" cy="4919424"/>
          </a:xfrm>
          <a:prstGeom prst="rect">
            <a:avLst/>
          </a:prstGeom>
        </p:spPr>
      </p:pic>
      <p:sp>
        <p:nvSpPr>
          <p:cNvPr id="4" name="Text 0"/>
          <p:cNvSpPr/>
          <p:nvPr/>
        </p:nvSpPr>
        <p:spPr>
          <a:xfrm>
            <a:off x="6280190" y="623768"/>
            <a:ext cx="7556421" cy="1488519"/>
          </a:xfrm>
          <a:prstGeom prst="rect">
            <a:avLst/>
          </a:prstGeom>
          <a:noFill/>
          <a:ln/>
        </p:spPr>
        <p:txBody>
          <a:bodyPr wrap="square" lIns="0" tIns="0" rIns="0" bIns="0" rtlCol="0" anchor="t"/>
          <a:lstStyle/>
          <a:p>
            <a:pPr indent="0" marL="0">
              <a:lnSpc>
                <a:spcPts val="5850"/>
              </a:lnSpc>
              <a:buNone/>
            </a:pPr>
            <a:r>
              <a:rPr lang="en-US" sz="4650" b="1" dirty="0">
                <a:solidFill>
                  <a:srgbClr val="000000"/>
                </a:solidFill>
                <a:latin typeface="Petrona Bold" pitchFamily="34" charset="0"/>
                <a:ea typeface="Petrona Bold" pitchFamily="34" charset="-122"/>
                <a:cs typeface="Petrona Bold" pitchFamily="34" charset="-120"/>
              </a:rPr>
              <a:t>Data Collection and Preprocessing</a:t>
            </a:r>
            <a:endParaRPr lang="en-US" sz="4650" dirty="0"/>
          </a:p>
        </p:txBody>
      </p:sp>
      <p:sp>
        <p:nvSpPr>
          <p:cNvPr id="5" name="Shape 1"/>
          <p:cNvSpPr/>
          <p:nvPr/>
        </p:nvSpPr>
        <p:spPr>
          <a:xfrm>
            <a:off x="6605111" y="2452449"/>
            <a:ext cx="30480" cy="5153501"/>
          </a:xfrm>
          <a:prstGeom prst="roundRect">
            <a:avLst>
              <a:gd name="adj" fmla="val 312558"/>
            </a:avLst>
          </a:prstGeom>
          <a:solidFill>
            <a:srgbClr val="B2D4E5"/>
          </a:solidFill>
          <a:ln/>
        </p:spPr>
      </p:sp>
      <p:sp>
        <p:nvSpPr>
          <p:cNvPr id="6" name="Shape 2"/>
          <p:cNvSpPr/>
          <p:nvPr/>
        </p:nvSpPr>
        <p:spPr>
          <a:xfrm>
            <a:off x="6845022" y="2947511"/>
            <a:ext cx="793790" cy="30480"/>
          </a:xfrm>
          <a:prstGeom prst="roundRect">
            <a:avLst>
              <a:gd name="adj" fmla="val 312558"/>
            </a:avLst>
          </a:prstGeom>
          <a:solidFill>
            <a:srgbClr val="B2D4E5"/>
          </a:solidFill>
          <a:ln/>
        </p:spPr>
      </p:sp>
      <p:sp>
        <p:nvSpPr>
          <p:cNvPr id="7" name="Shape 3"/>
          <p:cNvSpPr/>
          <p:nvPr/>
        </p:nvSpPr>
        <p:spPr>
          <a:xfrm>
            <a:off x="6365200" y="2707600"/>
            <a:ext cx="510302" cy="510302"/>
          </a:xfrm>
          <a:prstGeom prst="roundRect">
            <a:avLst>
              <a:gd name="adj" fmla="val 18669"/>
            </a:avLst>
          </a:prstGeom>
          <a:solidFill>
            <a:srgbClr val="CCEEFF"/>
          </a:solidFill>
          <a:ln w="7620">
            <a:solidFill>
              <a:srgbClr val="B2D4E5"/>
            </a:solidFill>
            <a:prstDash val="solid"/>
          </a:ln>
        </p:spPr>
      </p:sp>
      <p:sp>
        <p:nvSpPr>
          <p:cNvPr id="8" name="Text 4"/>
          <p:cNvSpPr/>
          <p:nvPr/>
        </p:nvSpPr>
        <p:spPr>
          <a:xfrm>
            <a:off x="6543913" y="2784038"/>
            <a:ext cx="152876" cy="357307"/>
          </a:xfrm>
          <a:prstGeom prst="rect">
            <a:avLst/>
          </a:prstGeom>
          <a:noFill/>
          <a:ln/>
        </p:spPr>
        <p:txBody>
          <a:bodyPr wrap="none" lIns="0" tIns="0" rIns="0" bIns="0" rtlCol="0" anchor="t"/>
          <a:lstStyle/>
          <a:p>
            <a:pPr algn="ctr" indent="0" marL="0">
              <a:lnSpc>
                <a:spcPts val="2800"/>
              </a:lnSpc>
              <a:buNone/>
            </a:pPr>
            <a:r>
              <a:rPr lang="en-US" sz="2800" b="1" dirty="0">
                <a:solidFill>
                  <a:srgbClr val="272525"/>
                </a:solidFill>
                <a:latin typeface="Petrona Bold" pitchFamily="34" charset="0"/>
                <a:ea typeface="Petrona Bold" pitchFamily="34" charset="-122"/>
                <a:cs typeface="Petrona Bold" pitchFamily="34" charset="-120"/>
              </a:rPr>
              <a:t>1</a:t>
            </a:r>
            <a:endParaRPr lang="en-US" sz="2800" dirty="0"/>
          </a:p>
        </p:txBody>
      </p:sp>
      <p:sp>
        <p:nvSpPr>
          <p:cNvPr id="9" name="Text 5"/>
          <p:cNvSpPr/>
          <p:nvPr/>
        </p:nvSpPr>
        <p:spPr>
          <a:xfrm>
            <a:off x="7867888" y="2679263"/>
            <a:ext cx="2977039" cy="372070"/>
          </a:xfrm>
          <a:prstGeom prst="rect">
            <a:avLst/>
          </a:prstGeom>
          <a:noFill/>
          <a:ln/>
        </p:spPr>
        <p:txBody>
          <a:bodyPr wrap="none" lIns="0" tIns="0" rIns="0" bIns="0" rtlCol="0" anchor="t"/>
          <a:lstStyle/>
          <a:p>
            <a:pPr algn="l" indent="0" marL="0">
              <a:lnSpc>
                <a:spcPts val="2900"/>
              </a:lnSpc>
              <a:buNone/>
            </a:pPr>
            <a:r>
              <a:rPr lang="en-US" sz="2300" b="1" dirty="0">
                <a:solidFill>
                  <a:srgbClr val="272525"/>
                </a:solidFill>
                <a:latin typeface="Petrona Bold" pitchFamily="34" charset="0"/>
                <a:ea typeface="Petrona Bold" pitchFamily="34" charset="-122"/>
                <a:cs typeface="Petrona Bold" pitchFamily="34" charset="-120"/>
              </a:rPr>
              <a:t>User Data</a:t>
            </a:r>
            <a:endParaRPr lang="en-US" sz="2300" dirty="0"/>
          </a:p>
        </p:txBody>
      </p:sp>
      <p:sp>
        <p:nvSpPr>
          <p:cNvPr id="10" name="Text 6"/>
          <p:cNvSpPr/>
          <p:nvPr/>
        </p:nvSpPr>
        <p:spPr>
          <a:xfrm>
            <a:off x="7867888" y="3187422"/>
            <a:ext cx="5968722" cy="725805"/>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Collect information on user preferences, past orders, and ratings.</a:t>
            </a:r>
            <a:endParaRPr lang="en-US" sz="1750" dirty="0"/>
          </a:p>
        </p:txBody>
      </p:sp>
      <p:sp>
        <p:nvSpPr>
          <p:cNvPr id="11" name="Shape 7"/>
          <p:cNvSpPr/>
          <p:nvPr/>
        </p:nvSpPr>
        <p:spPr>
          <a:xfrm>
            <a:off x="6845022" y="4861917"/>
            <a:ext cx="793790" cy="30480"/>
          </a:xfrm>
          <a:prstGeom prst="roundRect">
            <a:avLst>
              <a:gd name="adj" fmla="val 312558"/>
            </a:avLst>
          </a:prstGeom>
          <a:solidFill>
            <a:srgbClr val="B2D4E5"/>
          </a:solidFill>
          <a:ln/>
        </p:spPr>
      </p:sp>
      <p:sp>
        <p:nvSpPr>
          <p:cNvPr id="12" name="Shape 8"/>
          <p:cNvSpPr/>
          <p:nvPr/>
        </p:nvSpPr>
        <p:spPr>
          <a:xfrm>
            <a:off x="6365200" y="4622006"/>
            <a:ext cx="510302" cy="510302"/>
          </a:xfrm>
          <a:prstGeom prst="roundRect">
            <a:avLst>
              <a:gd name="adj" fmla="val 18669"/>
            </a:avLst>
          </a:prstGeom>
          <a:solidFill>
            <a:srgbClr val="CCEEFF"/>
          </a:solidFill>
          <a:ln w="7620">
            <a:solidFill>
              <a:srgbClr val="B2D4E5"/>
            </a:solidFill>
            <a:prstDash val="solid"/>
          </a:ln>
        </p:spPr>
      </p:sp>
      <p:sp>
        <p:nvSpPr>
          <p:cNvPr id="13" name="Text 9"/>
          <p:cNvSpPr/>
          <p:nvPr/>
        </p:nvSpPr>
        <p:spPr>
          <a:xfrm>
            <a:off x="6519029" y="4698444"/>
            <a:ext cx="202525" cy="357307"/>
          </a:xfrm>
          <a:prstGeom prst="rect">
            <a:avLst/>
          </a:prstGeom>
          <a:noFill/>
          <a:ln/>
        </p:spPr>
        <p:txBody>
          <a:bodyPr wrap="none" lIns="0" tIns="0" rIns="0" bIns="0" rtlCol="0" anchor="t"/>
          <a:lstStyle/>
          <a:p>
            <a:pPr algn="ctr" indent="0" marL="0">
              <a:lnSpc>
                <a:spcPts val="2800"/>
              </a:lnSpc>
              <a:buNone/>
            </a:pPr>
            <a:r>
              <a:rPr lang="en-US" sz="2800" b="1" dirty="0">
                <a:solidFill>
                  <a:srgbClr val="272525"/>
                </a:solidFill>
                <a:latin typeface="Petrona Bold" pitchFamily="34" charset="0"/>
                <a:ea typeface="Petrona Bold" pitchFamily="34" charset="-122"/>
                <a:cs typeface="Petrona Bold" pitchFamily="34" charset="-120"/>
              </a:rPr>
              <a:t>2</a:t>
            </a:r>
            <a:endParaRPr lang="en-US" sz="2800" dirty="0"/>
          </a:p>
        </p:txBody>
      </p:sp>
      <p:sp>
        <p:nvSpPr>
          <p:cNvPr id="14" name="Text 10"/>
          <p:cNvSpPr/>
          <p:nvPr/>
        </p:nvSpPr>
        <p:spPr>
          <a:xfrm>
            <a:off x="7867888" y="4593669"/>
            <a:ext cx="2977039" cy="372070"/>
          </a:xfrm>
          <a:prstGeom prst="rect">
            <a:avLst/>
          </a:prstGeom>
          <a:noFill/>
          <a:ln/>
        </p:spPr>
        <p:txBody>
          <a:bodyPr wrap="none" lIns="0" tIns="0" rIns="0" bIns="0" rtlCol="0" anchor="t"/>
          <a:lstStyle/>
          <a:p>
            <a:pPr algn="l" indent="0" marL="0">
              <a:lnSpc>
                <a:spcPts val="2900"/>
              </a:lnSpc>
              <a:buNone/>
            </a:pPr>
            <a:r>
              <a:rPr lang="en-US" sz="2300" b="1" dirty="0">
                <a:solidFill>
                  <a:srgbClr val="272525"/>
                </a:solidFill>
                <a:latin typeface="Petrona Bold" pitchFamily="34" charset="0"/>
                <a:ea typeface="Petrona Bold" pitchFamily="34" charset="-122"/>
                <a:cs typeface="Petrona Bold" pitchFamily="34" charset="-120"/>
              </a:rPr>
              <a:t>Restaurant Data</a:t>
            </a:r>
            <a:endParaRPr lang="en-US" sz="2300" dirty="0"/>
          </a:p>
        </p:txBody>
      </p:sp>
      <p:sp>
        <p:nvSpPr>
          <p:cNvPr id="15" name="Text 11"/>
          <p:cNvSpPr/>
          <p:nvPr/>
        </p:nvSpPr>
        <p:spPr>
          <a:xfrm>
            <a:off x="7867888" y="5101828"/>
            <a:ext cx="5968722" cy="362903"/>
          </a:xfrm>
          <a:prstGeom prst="rect">
            <a:avLst/>
          </a:prstGeom>
          <a:noFill/>
          <a:ln/>
        </p:spPr>
        <p:txBody>
          <a:bodyPr wrap="non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Gather details on menus, cuisine, location, and reviews.</a:t>
            </a:r>
            <a:endParaRPr lang="en-US" sz="1750" dirty="0"/>
          </a:p>
        </p:txBody>
      </p:sp>
      <p:sp>
        <p:nvSpPr>
          <p:cNvPr id="16" name="Shape 12"/>
          <p:cNvSpPr/>
          <p:nvPr/>
        </p:nvSpPr>
        <p:spPr>
          <a:xfrm>
            <a:off x="6845022" y="6413421"/>
            <a:ext cx="793790" cy="30480"/>
          </a:xfrm>
          <a:prstGeom prst="roundRect">
            <a:avLst>
              <a:gd name="adj" fmla="val 312558"/>
            </a:avLst>
          </a:prstGeom>
          <a:solidFill>
            <a:srgbClr val="B2D4E5"/>
          </a:solidFill>
          <a:ln/>
        </p:spPr>
      </p:sp>
      <p:sp>
        <p:nvSpPr>
          <p:cNvPr id="17" name="Shape 13"/>
          <p:cNvSpPr/>
          <p:nvPr/>
        </p:nvSpPr>
        <p:spPr>
          <a:xfrm>
            <a:off x="6365200" y="6173510"/>
            <a:ext cx="510302" cy="510302"/>
          </a:xfrm>
          <a:prstGeom prst="roundRect">
            <a:avLst>
              <a:gd name="adj" fmla="val 18669"/>
            </a:avLst>
          </a:prstGeom>
          <a:solidFill>
            <a:srgbClr val="CCEEFF"/>
          </a:solidFill>
          <a:ln w="7620">
            <a:solidFill>
              <a:srgbClr val="B2D4E5"/>
            </a:solidFill>
            <a:prstDash val="solid"/>
          </a:ln>
        </p:spPr>
      </p:sp>
      <p:sp>
        <p:nvSpPr>
          <p:cNvPr id="18" name="Text 14"/>
          <p:cNvSpPr/>
          <p:nvPr/>
        </p:nvSpPr>
        <p:spPr>
          <a:xfrm>
            <a:off x="6519267" y="6249948"/>
            <a:ext cx="202168" cy="357307"/>
          </a:xfrm>
          <a:prstGeom prst="rect">
            <a:avLst/>
          </a:prstGeom>
          <a:noFill/>
          <a:ln/>
        </p:spPr>
        <p:txBody>
          <a:bodyPr wrap="none" lIns="0" tIns="0" rIns="0" bIns="0" rtlCol="0" anchor="t"/>
          <a:lstStyle/>
          <a:p>
            <a:pPr algn="ctr" indent="0" marL="0">
              <a:lnSpc>
                <a:spcPts val="2800"/>
              </a:lnSpc>
              <a:buNone/>
            </a:pPr>
            <a:r>
              <a:rPr lang="en-US" sz="2800" b="1" dirty="0">
                <a:solidFill>
                  <a:srgbClr val="272525"/>
                </a:solidFill>
                <a:latin typeface="Petrona Bold" pitchFamily="34" charset="0"/>
                <a:ea typeface="Petrona Bold" pitchFamily="34" charset="-122"/>
                <a:cs typeface="Petrona Bold" pitchFamily="34" charset="-120"/>
              </a:rPr>
              <a:t>3</a:t>
            </a:r>
            <a:endParaRPr lang="en-US" sz="2800" dirty="0"/>
          </a:p>
        </p:txBody>
      </p:sp>
      <p:sp>
        <p:nvSpPr>
          <p:cNvPr id="19" name="Text 15"/>
          <p:cNvSpPr/>
          <p:nvPr/>
        </p:nvSpPr>
        <p:spPr>
          <a:xfrm>
            <a:off x="7867888" y="6145173"/>
            <a:ext cx="2977039" cy="372070"/>
          </a:xfrm>
          <a:prstGeom prst="rect">
            <a:avLst/>
          </a:prstGeom>
          <a:noFill/>
          <a:ln/>
        </p:spPr>
        <p:txBody>
          <a:bodyPr wrap="none" lIns="0" tIns="0" rIns="0" bIns="0" rtlCol="0" anchor="t"/>
          <a:lstStyle/>
          <a:p>
            <a:pPr algn="l" indent="0" marL="0">
              <a:lnSpc>
                <a:spcPts val="2900"/>
              </a:lnSpc>
              <a:buNone/>
            </a:pPr>
            <a:r>
              <a:rPr lang="en-US" sz="2300" b="1" dirty="0">
                <a:solidFill>
                  <a:srgbClr val="272525"/>
                </a:solidFill>
                <a:latin typeface="Petrona Bold" pitchFamily="34" charset="0"/>
                <a:ea typeface="Petrona Bold" pitchFamily="34" charset="-122"/>
                <a:cs typeface="Petrona Bold" pitchFamily="34" charset="-120"/>
              </a:rPr>
              <a:t>Data Cleaning</a:t>
            </a:r>
            <a:endParaRPr lang="en-US" sz="2300" dirty="0"/>
          </a:p>
        </p:txBody>
      </p:sp>
      <p:sp>
        <p:nvSpPr>
          <p:cNvPr id="20" name="Text 16"/>
          <p:cNvSpPr/>
          <p:nvPr/>
        </p:nvSpPr>
        <p:spPr>
          <a:xfrm>
            <a:off x="7867888" y="6653332"/>
            <a:ext cx="5968722" cy="725805"/>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Preprocess and normalize the data to prepare for model training.</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2694742"/>
            <a:ext cx="5954197" cy="744260"/>
          </a:xfrm>
          <a:prstGeom prst="rect">
            <a:avLst/>
          </a:prstGeom>
          <a:noFill/>
          <a:ln/>
        </p:spPr>
        <p:txBody>
          <a:bodyPr wrap="none" lIns="0" tIns="0" rIns="0" bIns="0" rtlCol="0" anchor="t"/>
          <a:lstStyle/>
          <a:p>
            <a:pPr indent="0" marL="0">
              <a:lnSpc>
                <a:spcPts val="5850"/>
              </a:lnSpc>
              <a:buNone/>
            </a:pPr>
            <a:r>
              <a:rPr lang="en-US" sz="4650" b="1" dirty="0">
                <a:solidFill>
                  <a:srgbClr val="000000"/>
                </a:solidFill>
                <a:latin typeface="Petrona Bold" pitchFamily="34" charset="0"/>
                <a:ea typeface="Petrona Bold" pitchFamily="34" charset="-122"/>
                <a:cs typeface="Petrona Bold" pitchFamily="34" charset="-120"/>
              </a:rPr>
              <a:t>Feature Engineering</a:t>
            </a:r>
            <a:endParaRPr lang="en-US" sz="4650" dirty="0"/>
          </a:p>
        </p:txBody>
      </p:sp>
      <p:sp>
        <p:nvSpPr>
          <p:cNvPr id="3" name="Text 1"/>
          <p:cNvSpPr/>
          <p:nvPr/>
        </p:nvSpPr>
        <p:spPr>
          <a:xfrm>
            <a:off x="793790" y="4005977"/>
            <a:ext cx="2977039" cy="372070"/>
          </a:xfrm>
          <a:prstGeom prst="rect">
            <a:avLst/>
          </a:prstGeom>
          <a:noFill/>
          <a:ln/>
        </p:spPr>
        <p:txBody>
          <a:bodyPr wrap="none" lIns="0" tIns="0" rIns="0" bIns="0" rtlCol="0" anchor="t"/>
          <a:lstStyle/>
          <a:p>
            <a:pPr indent="0" marL="0">
              <a:lnSpc>
                <a:spcPts val="2900"/>
              </a:lnSpc>
              <a:buNone/>
            </a:pPr>
            <a:r>
              <a:rPr lang="en-US" sz="2300" b="1" dirty="0">
                <a:solidFill>
                  <a:srgbClr val="000000"/>
                </a:solidFill>
                <a:latin typeface="Petrona Bold" pitchFamily="34" charset="0"/>
                <a:ea typeface="Petrona Bold" pitchFamily="34" charset="-122"/>
                <a:cs typeface="Petrona Bold" pitchFamily="34" charset="-120"/>
              </a:rPr>
              <a:t>User Features</a:t>
            </a:r>
            <a:endParaRPr lang="en-US" sz="2300" dirty="0"/>
          </a:p>
        </p:txBody>
      </p:sp>
      <p:sp>
        <p:nvSpPr>
          <p:cNvPr id="4" name="Text 2"/>
          <p:cNvSpPr/>
          <p:nvPr/>
        </p:nvSpPr>
        <p:spPr>
          <a:xfrm>
            <a:off x="793790" y="4604861"/>
            <a:ext cx="3978116" cy="725805"/>
          </a:xfrm>
          <a:prstGeom prst="rect">
            <a:avLst/>
          </a:prstGeom>
          <a:noFill/>
          <a:ln/>
        </p:spPr>
        <p:txBody>
          <a:bodyPr wrap="square" lIns="0" tIns="0" rIns="0" bIns="0" rtlCol="0" anchor="t"/>
          <a:lstStyle/>
          <a:p>
            <a:pPr indent="0" marL="0">
              <a:lnSpc>
                <a:spcPts val="2850"/>
              </a:lnSpc>
              <a:buNone/>
            </a:pPr>
            <a:r>
              <a:rPr lang="en-US" sz="1750" dirty="0">
                <a:solidFill>
                  <a:srgbClr val="272525"/>
                </a:solidFill>
                <a:latin typeface="Inter" pitchFamily="34" charset="0"/>
                <a:ea typeface="Inter" pitchFamily="34" charset="-122"/>
                <a:cs typeface="Inter" pitchFamily="34" charset="-120"/>
              </a:rPr>
              <a:t>Factors like age, location and past orders.</a:t>
            </a:r>
            <a:endParaRPr lang="en-US" sz="1750" dirty="0"/>
          </a:p>
        </p:txBody>
      </p:sp>
      <p:sp>
        <p:nvSpPr>
          <p:cNvPr id="5" name="Text 3"/>
          <p:cNvSpPr/>
          <p:nvPr/>
        </p:nvSpPr>
        <p:spPr>
          <a:xfrm>
            <a:off x="5332928" y="4005977"/>
            <a:ext cx="2977039" cy="372070"/>
          </a:xfrm>
          <a:prstGeom prst="rect">
            <a:avLst/>
          </a:prstGeom>
          <a:noFill/>
          <a:ln/>
        </p:spPr>
        <p:txBody>
          <a:bodyPr wrap="none" lIns="0" tIns="0" rIns="0" bIns="0" rtlCol="0" anchor="t"/>
          <a:lstStyle/>
          <a:p>
            <a:pPr indent="0" marL="0">
              <a:lnSpc>
                <a:spcPts val="2900"/>
              </a:lnSpc>
              <a:buNone/>
            </a:pPr>
            <a:r>
              <a:rPr lang="en-US" sz="2300" b="1" dirty="0">
                <a:solidFill>
                  <a:srgbClr val="000000"/>
                </a:solidFill>
                <a:latin typeface="Petrona Bold" pitchFamily="34" charset="0"/>
                <a:ea typeface="Petrona Bold" pitchFamily="34" charset="-122"/>
                <a:cs typeface="Petrona Bold" pitchFamily="34" charset="-120"/>
              </a:rPr>
              <a:t>Restaurant Features</a:t>
            </a:r>
            <a:endParaRPr lang="en-US" sz="2300" dirty="0"/>
          </a:p>
        </p:txBody>
      </p:sp>
      <p:sp>
        <p:nvSpPr>
          <p:cNvPr id="6" name="Text 4"/>
          <p:cNvSpPr/>
          <p:nvPr/>
        </p:nvSpPr>
        <p:spPr>
          <a:xfrm>
            <a:off x="5332928" y="4604861"/>
            <a:ext cx="3978116" cy="725805"/>
          </a:xfrm>
          <a:prstGeom prst="rect">
            <a:avLst/>
          </a:prstGeom>
          <a:noFill/>
          <a:ln/>
        </p:spPr>
        <p:txBody>
          <a:bodyPr wrap="square" lIns="0" tIns="0" rIns="0" bIns="0" rtlCol="0" anchor="t"/>
          <a:lstStyle/>
          <a:p>
            <a:pPr indent="0" marL="0">
              <a:lnSpc>
                <a:spcPts val="2850"/>
              </a:lnSpc>
              <a:buNone/>
            </a:pPr>
            <a:r>
              <a:rPr lang="en-US" sz="1750" dirty="0">
                <a:solidFill>
                  <a:srgbClr val="272525"/>
                </a:solidFill>
                <a:latin typeface="Inter" pitchFamily="34" charset="0"/>
                <a:ea typeface="Inter" pitchFamily="34" charset="-122"/>
                <a:cs typeface="Inter" pitchFamily="34" charset="-120"/>
              </a:rPr>
              <a:t>Attributes such as  price range, ratings, and amenities.</a:t>
            </a:r>
            <a:endParaRPr lang="en-US" sz="1750" dirty="0"/>
          </a:p>
        </p:txBody>
      </p:sp>
      <p:sp>
        <p:nvSpPr>
          <p:cNvPr id="7" name="Text 5"/>
          <p:cNvSpPr/>
          <p:nvPr/>
        </p:nvSpPr>
        <p:spPr>
          <a:xfrm>
            <a:off x="9872067" y="4005977"/>
            <a:ext cx="2977039" cy="372070"/>
          </a:xfrm>
          <a:prstGeom prst="rect">
            <a:avLst/>
          </a:prstGeom>
          <a:noFill/>
          <a:ln/>
        </p:spPr>
        <p:txBody>
          <a:bodyPr wrap="none" lIns="0" tIns="0" rIns="0" bIns="0" rtlCol="0" anchor="t"/>
          <a:lstStyle/>
          <a:p>
            <a:pPr indent="0" marL="0">
              <a:lnSpc>
                <a:spcPts val="2900"/>
              </a:lnSpc>
              <a:buNone/>
            </a:pPr>
            <a:r>
              <a:rPr lang="en-US" sz="2300" b="1" dirty="0">
                <a:solidFill>
                  <a:srgbClr val="000000"/>
                </a:solidFill>
                <a:latin typeface="Petrona Bold" pitchFamily="34" charset="0"/>
                <a:ea typeface="Petrona Bold" pitchFamily="34" charset="-122"/>
                <a:cs typeface="Petrona Bold" pitchFamily="34" charset="-120"/>
              </a:rPr>
              <a:t>Context Features</a:t>
            </a:r>
            <a:endParaRPr lang="en-US" sz="2300" dirty="0"/>
          </a:p>
        </p:txBody>
      </p:sp>
      <p:sp>
        <p:nvSpPr>
          <p:cNvPr id="8" name="Text 6"/>
          <p:cNvSpPr/>
          <p:nvPr/>
        </p:nvSpPr>
        <p:spPr>
          <a:xfrm>
            <a:off x="9872067" y="4604861"/>
            <a:ext cx="3978116" cy="725805"/>
          </a:xfrm>
          <a:prstGeom prst="rect">
            <a:avLst/>
          </a:prstGeom>
          <a:noFill/>
          <a:ln/>
        </p:spPr>
        <p:txBody>
          <a:bodyPr wrap="square" lIns="0" tIns="0" rIns="0" bIns="0" rtlCol="0" anchor="t"/>
          <a:lstStyle/>
          <a:p>
            <a:pPr indent="0" marL="0">
              <a:lnSpc>
                <a:spcPts val="2850"/>
              </a:lnSpc>
              <a:buNone/>
            </a:pPr>
            <a:r>
              <a:rPr lang="en-US" sz="1750" dirty="0">
                <a:solidFill>
                  <a:srgbClr val="272525"/>
                </a:solidFill>
                <a:latin typeface="Inter" pitchFamily="34" charset="0"/>
                <a:ea typeface="Inter" pitchFamily="34" charset="-122"/>
                <a:cs typeface="Inter" pitchFamily="34" charset="-120"/>
              </a:rPr>
              <a:t>Considerations like time of day, weather, and special occasions.</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pic>
        <p:nvPicPr>
          <p:cNvPr id="3" name="Image 1" descr="preencoded.png">    </p:cNvPr>
          <p:cNvPicPr>
            <a:picLocks noChangeAspect="1"/>
          </p:cNvPicPr>
          <p:nvPr/>
        </p:nvPicPr>
        <p:blipFill>
          <a:blip r:embed="rId2"/>
          <a:stretch>
            <a:fillRect/>
          </a:stretch>
        </p:blipFill>
        <p:spPr>
          <a:xfrm>
            <a:off x="9427607" y="2823448"/>
            <a:ext cx="4919186" cy="2582585"/>
          </a:xfrm>
          <a:prstGeom prst="rect">
            <a:avLst/>
          </a:prstGeom>
        </p:spPr>
      </p:pic>
      <p:sp>
        <p:nvSpPr>
          <p:cNvPr id="4" name="Text 0"/>
          <p:cNvSpPr/>
          <p:nvPr/>
        </p:nvSpPr>
        <p:spPr>
          <a:xfrm>
            <a:off x="793790" y="1597938"/>
            <a:ext cx="7556421" cy="1488519"/>
          </a:xfrm>
          <a:prstGeom prst="rect">
            <a:avLst/>
          </a:prstGeom>
          <a:noFill/>
          <a:ln/>
        </p:spPr>
        <p:txBody>
          <a:bodyPr wrap="square" lIns="0" tIns="0" rIns="0" bIns="0" rtlCol="0" anchor="t"/>
          <a:lstStyle/>
          <a:p>
            <a:pPr indent="0" marL="0">
              <a:lnSpc>
                <a:spcPts val="5850"/>
              </a:lnSpc>
              <a:buNone/>
            </a:pPr>
            <a:r>
              <a:rPr lang="en-US" sz="4650" b="1" dirty="0">
                <a:solidFill>
                  <a:srgbClr val="000000"/>
                </a:solidFill>
                <a:latin typeface="Petrona Bold" pitchFamily="34" charset="0"/>
                <a:ea typeface="Petrona Bold" pitchFamily="34" charset="-122"/>
                <a:cs typeface="Petrona Bold" pitchFamily="34" charset="-120"/>
              </a:rPr>
              <a:t>Collaborative Filtering Techniques</a:t>
            </a:r>
            <a:endParaRPr lang="en-US" sz="4650" dirty="0"/>
          </a:p>
        </p:txBody>
      </p:sp>
      <p:sp>
        <p:nvSpPr>
          <p:cNvPr id="5" name="Shape 1"/>
          <p:cNvSpPr/>
          <p:nvPr/>
        </p:nvSpPr>
        <p:spPr>
          <a:xfrm>
            <a:off x="793790" y="3681770"/>
            <a:ext cx="510302" cy="510302"/>
          </a:xfrm>
          <a:prstGeom prst="roundRect">
            <a:avLst>
              <a:gd name="adj" fmla="val 18669"/>
            </a:avLst>
          </a:prstGeom>
          <a:solidFill>
            <a:srgbClr val="CCEEFF"/>
          </a:solidFill>
          <a:ln w="7620">
            <a:solidFill>
              <a:srgbClr val="B2D4E5"/>
            </a:solidFill>
            <a:prstDash val="solid"/>
          </a:ln>
        </p:spPr>
      </p:sp>
      <p:sp>
        <p:nvSpPr>
          <p:cNvPr id="6" name="Text 2"/>
          <p:cNvSpPr/>
          <p:nvPr/>
        </p:nvSpPr>
        <p:spPr>
          <a:xfrm>
            <a:off x="972503" y="3758208"/>
            <a:ext cx="152876" cy="357307"/>
          </a:xfrm>
          <a:prstGeom prst="rect">
            <a:avLst/>
          </a:prstGeom>
          <a:noFill/>
          <a:ln/>
        </p:spPr>
        <p:txBody>
          <a:bodyPr wrap="none" lIns="0" tIns="0" rIns="0" bIns="0" rtlCol="0" anchor="t"/>
          <a:lstStyle/>
          <a:p>
            <a:pPr algn="ctr" indent="0" marL="0">
              <a:lnSpc>
                <a:spcPts val="2800"/>
              </a:lnSpc>
              <a:buNone/>
            </a:pPr>
            <a:r>
              <a:rPr lang="en-US" sz="2800" b="1" dirty="0">
                <a:solidFill>
                  <a:srgbClr val="272525"/>
                </a:solidFill>
                <a:latin typeface="Petrona Bold" pitchFamily="34" charset="0"/>
                <a:ea typeface="Petrona Bold" pitchFamily="34" charset="-122"/>
                <a:cs typeface="Petrona Bold" pitchFamily="34" charset="-120"/>
              </a:rPr>
              <a:t>1</a:t>
            </a:r>
            <a:endParaRPr lang="en-US" sz="2800" dirty="0"/>
          </a:p>
        </p:txBody>
      </p:sp>
      <p:sp>
        <p:nvSpPr>
          <p:cNvPr id="7" name="Text 3"/>
          <p:cNvSpPr/>
          <p:nvPr/>
        </p:nvSpPr>
        <p:spPr>
          <a:xfrm>
            <a:off x="1530906" y="3681770"/>
            <a:ext cx="2927747" cy="372070"/>
          </a:xfrm>
          <a:prstGeom prst="rect">
            <a:avLst/>
          </a:prstGeom>
          <a:noFill/>
          <a:ln/>
        </p:spPr>
        <p:txBody>
          <a:bodyPr wrap="none" lIns="0" tIns="0" rIns="0" bIns="0" rtlCol="0" anchor="t"/>
          <a:lstStyle/>
          <a:p>
            <a:pPr indent="0" marL="0">
              <a:lnSpc>
                <a:spcPts val="2900"/>
              </a:lnSpc>
              <a:buNone/>
            </a:pPr>
            <a:r>
              <a:rPr lang="en-US" sz="2300" b="1" dirty="0">
                <a:solidFill>
                  <a:srgbClr val="272525"/>
                </a:solidFill>
                <a:latin typeface="Petrona Bold" pitchFamily="34" charset="0"/>
                <a:ea typeface="Petrona Bold" pitchFamily="34" charset="-122"/>
                <a:cs typeface="Petrona Bold" pitchFamily="34" charset="-120"/>
              </a:rPr>
              <a:t>User-Item Matrix</a:t>
            </a:r>
            <a:endParaRPr lang="en-US" sz="2300" dirty="0"/>
          </a:p>
        </p:txBody>
      </p:sp>
      <p:sp>
        <p:nvSpPr>
          <p:cNvPr id="8" name="Text 4"/>
          <p:cNvSpPr/>
          <p:nvPr/>
        </p:nvSpPr>
        <p:spPr>
          <a:xfrm>
            <a:off x="1530906" y="4189928"/>
            <a:ext cx="2927747" cy="1088708"/>
          </a:xfrm>
          <a:prstGeom prst="rect">
            <a:avLst/>
          </a:prstGeom>
          <a:noFill/>
          <a:ln/>
        </p:spPr>
        <p:txBody>
          <a:bodyPr wrap="square" lIns="0" tIns="0" rIns="0" bIns="0" rtlCol="0" anchor="t"/>
          <a:lstStyle/>
          <a:p>
            <a:pPr indent="0" marL="0">
              <a:lnSpc>
                <a:spcPts val="2850"/>
              </a:lnSpc>
              <a:buNone/>
            </a:pPr>
            <a:r>
              <a:rPr lang="en-US" sz="1750" dirty="0">
                <a:solidFill>
                  <a:srgbClr val="272525"/>
                </a:solidFill>
                <a:latin typeface="Inter" pitchFamily="34" charset="0"/>
                <a:ea typeface="Inter" pitchFamily="34" charset="-122"/>
                <a:cs typeface="Inter" pitchFamily="34" charset="-120"/>
              </a:rPr>
              <a:t>Build a matrix of user preferences and item (restaurant) ratings.</a:t>
            </a:r>
            <a:endParaRPr lang="en-US" sz="1750" dirty="0"/>
          </a:p>
        </p:txBody>
      </p:sp>
      <p:sp>
        <p:nvSpPr>
          <p:cNvPr id="9" name="Shape 5"/>
          <p:cNvSpPr/>
          <p:nvPr/>
        </p:nvSpPr>
        <p:spPr>
          <a:xfrm>
            <a:off x="4685467" y="3681770"/>
            <a:ext cx="510302" cy="510302"/>
          </a:xfrm>
          <a:prstGeom prst="roundRect">
            <a:avLst>
              <a:gd name="adj" fmla="val 18669"/>
            </a:avLst>
          </a:prstGeom>
          <a:solidFill>
            <a:srgbClr val="CCEEFF"/>
          </a:solidFill>
          <a:ln w="7620">
            <a:solidFill>
              <a:srgbClr val="B2D4E5"/>
            </a:solidFill>
            <a:prstDash val="solid"/>
          </a:ln>
        </p:spPr>
      </p:sp>
      <p:sp>
        <p:nvSpPr>
          <p:cNvPr id="10" name="Text 6"/>
          <p:cNvSpPr/>
          <p:nvPr/>
        </p:nvSpPr>
        <p:spPr>
          <a:xfrm>
            <a:off x="4839295" y="3758208"/>
            <a:ext cx="202525" cy="357307"/>
          </a:xfrm>
          <a:prstGeom prst="rect">
            <a:avLst/>
          </a:prstGeom>
          <a:noFill/>
          <a:ln/>
        </p:spPr>
        <p:txBody>
          <a:bodyPr wrap="none" lIns="0" tIns="0" rIns="0" bIns="0" rtlCol="0" anchor="t"/>
          <a:lstStyle/>
          <a:p>
            <a:pPr algn="ctr" indent="0" marL="0">
              <a:lnSpc>
                <a:spcPts val="2800"/>
              </a:lnSpc>
              <a:buNone/>
            </a:pPr>
            <a:r>
              <a:rPr lang="en-US" sz="2800" b="1" dirty="0">
                <a:solidFill>
                  <a:srgbClr val="272525"/>
                </a:solidFill>
                <a:latin typeface="Petrona Bold" pitchFamily="34" charset="0"/>
                <a:ea typeface="Petrona Bold" pitchFamily="34" charset="-122"/>
                <a:cs typeface="Petrona Bold" pitchFamily="34" charset="-120"/>
              </a:rPr>
              <a:t>2</a:t>
            </a:r>
            <a:endParaRPr lang="en-US" sz="2800" dirty="0"/>
          </a:p>
        </p:txBody>
      </p:sp>
      <p:sp>
        <p:nvSpPr>
          <p:cNvPr id="11" name="Text 7"/>
          <p:cNvSpPr/>
          <p:nvPr/>
        </p:nvSpPr>
        <p:spPr>
          <a:xfrm>
            <a:off x="5422583" y="3681770"/>
            <a:ext cx="2927747" cy="372070"/>
          </a:xfrm>
          <a:prstGeom prst="rect">
            <a:avLst/>
          </a:prstGeom>
          <a:noFill/>
          <a:ln/>
        </p:spPr>
        <p:txBody>
          <a:bodyPr wrap="none" lIns="0" tIns="0" rIns="0" bIns="0" rtlCol="0" anchor="t"/>
          <a:lstStyle/>
          <a:p>
            <a:pPr indent="0" marL="0">
              <a:lnSpc>
                <a:spcPts val="2900"/>
              </a:lnSpc>
              <a:buNone/>
            </a:pPr>
            <a:r>
              <a:rPr lang="en-US" sz="2300" b="1" dirty="0">
                <a:solidFill>
                  <a:srgbClr val="272525"/>
                </a:solidFill>
                <a:latin typeface="Petrona Bold" pitchFamily="34" charset="0"/>
                <a:ea typeface="Petrona Bold" pitchFamily="34" charset="-122"/>
                <a:cs typeface="Petrona Bold" pitchFamily="34" charset="-120"/>
              </a:rPr>
              <a:t>Neighborhood-based</a:t>
            </a:r>
            <a:endParaRPr lang="en-US" sz="2300" dirty="0"/>
          </a:p>
        </p:txBody>
      </p:sp>
      <p:sp>
        <p:nvSpPr>
          <p:cNvPr id="12" name="Text 8"/>
          <p:cNvSpPr/>
          <p:nvPr/>
        </p:nvSpPr>
        <p:spPr>
          <a:xfrm>
            <a:off x="5422583" y="4189928"/>
            <a:ext cx="2927747" cy="1088708"/>
          </a:xfrm>
          <a:prstGeom prst="rect">
            <a:avLst/>
          </a:prstGeom>
          <a:noFill/>
          <a:ln/>
        </p:spPr>
        <p:txBody>
          <a:bodyPr wrap="square" lIns="0" tIns="0" rIns="0" bIns="0" rtlCol="0" anchor="t"/>
          <a:lstStyle/>
          <a:p>
            <a:pPr indent="0" marL="0">
              <a:lnSpc>
                <a:spcPts val="2850"/>
              </a:lnSpc>
              <a:buNone/>
            </a:pPr>
            <a:r>
              <a:rPr lang="en-US" sz="1750" dirty="0">
                <a:solidFill>
                  <a:srgbClr val="272525"/>
                </a:solidFill>
                <a:latin typeface="Inter" pitchFamily="34" charset="0"/>
                <a:ea typeface="Inter" pitchFamily="34" charset="-122"/>
                <a:cs typeface="Inter" pitchFamily="34" charset="-120"/>
              </a:rPr>
              <a:t>Identify similar users or restaurants based on their preferences.</a:t>
            </a:r>
            <a:endParaRPr lang="en-US" sz="1750" dirty="0"/>
          </a:p>
        </p:txBody>
      </p:sp>
      <p:sp>
        <p:nvSpPr>
          <p:cNvPr id="13" name="Shape 9"/>
          <p:cNvSpPr/>
          <p:nvPr/>
        </p:nvSpPr>
        <p:spPr>
          <a:xfrm>
            <a:off x="793790" y="5760601"/>
            <a:ext cx="510302" cy="510302"/>
          </a:xfrm>
          <a:prstGeom prst="roundRect">
            <a:avLst>
              <a:gd name="adj" fmla="val 18669"/>
            </a:avLst>
          </a:prstGeom>
          <a:solidFill>
            <a:srgbClr val="CCEEFF"/>
          </a:solidFill>
          <a:ln w="7620">
            <a:solidFill>
              <a:srgbClr val="B2D4E5"/>
            </a:solidFill>
            <a:prstDash val="solid"/>
          </a:ln>
        </p:spPr>
      </p:sp>
      <p:sp>
        <p:nvSpPr>
          <p:cNvPr id="14" name="Text 10"/>
          <p:cNvSpPr/>
          <p:nvPr/>
        </p:nvSpPr>
        <p:spPr>
          <a:xfrm>
            <a:off x="947857" y="5837039"/>
            <a:ext cx="202168" cy="357307"/>
          </a:xfrm>
          <a:prstGeom prst="rect">
            <a:avLst/>
          </a:prstGeom>
          <a:noFill/>
          <a:ln/>
        </p:spPr>
        <p:txBody>
          <a:bodyPr wrap="none" lIns="0" tIns="0" rIns="0" bIns="0" rtlCol="0" anchor="t"/>
          <a:lstStyle/>
          <a:p>
            <a:pPr algn="ctr" indent="0" marL="0">
              <a:lnSpc>
                <a:spcPts val="2800"/>
              </a:lnSpc>
              <a:buNone/>
            </a:pPr>
            <a:r>
              <a:rPr lang="en-US" sz="2800" b="1" dirty="0">
                <a:solidFill>
                  <a:srgbClr val="272525"/>
                </a:solidFill>
                <a:latin typeface="Petrona Bold" pitchFamily="34" charset="0"/>
                <a:ea typeface="Petrona Bold" pitchFamily="34" charset="-122"/>
                <a:cs typeface="Petrona Bold" pitchFamily="34" charset="-120"/>
              </a:rPr>
              <a:t>3</a:t>
            </a:r>
            <a:endParaRPr lang="en-US" sz="2800" dirty="0"/>
          </a:p>
        </p:txBody>
      </p:sp>
      <p:sp>
        <p:nvSpPr>
          <p:cNvPr id="15" name="Text 11"/>
          <p:cNvSpPr/>
          <p:nvPr/>
        </p:nvSpPr>
        <p:spPr>
          <a:xfrm>
            <a:off x="1530906" y="5760601"/>
            <a:ext cx="2977039" cy="372070"/>
          </a:xfrm>
          <a:prstGeom prst="rect">
            <a:avLst/>
          </a:prstGeom>
          <a:noFill/>
          <a:ln/>
        </p:spPr>
        <p:txBody>
          <a:bodyPr wrap="none" lIns="0" tIns="0" rIns="0" bIns="0" rtlCol="0" anchor="t"/>
          <a:lstStyle/>
          <a:p>
            <a:pPr indent="0" marL="0">
              <a:lnSpc>
                <a:spcPts val="2900"/>
              </a:lnSpc>
              <a:buNone/>
            </a:pPr>
            <a:r>
              <a:rPr lang="en-US" sz="2300" b="1" dirty="0">
                <a:solidFill>
                  <a:srgbClr val="272525"/>
                </a:solidFill>
                <a:latin typeface="Petrona Bold" pitchFamily="34" charset="0"/>
                <a:ea typeface="Petrona Bold" pitchFamily="34" charset="-122"/>
                <a:cs typeface="Petrona Bold" pitchFamily="34" charset="-120"/>
              </a:rPr>
              <a:t>Model-based</a:t>
            </a:r>
            <a:endParaRPr lang="en-US" sz="2300" dirty="0"/>
          </a:p>
        </p:txBody>
      </p:sp>
      <p:sp>
        <p:nvSpPr>
          <p:cNvPr id="16" name="Text 12"/>
          <p:cNvSpPr/>
          <p:nvPr/>
        </p:nvSpPr>
        <p:spPr>
          <a:xfrm>
            <a:off x="1530906" y="6268760"/>
            <a:ext cx="6819305" cy="362903"/>
          </a:xfrm>
          <a:prstGeom prst="rect">
            <a:avLst/>
          </a:prstGeom>
          <a:noFill/>
          <a:ln/>
        </p:spPr>
        <p:txBody>
          <a:bodyPr wrap="none" lIns="0" tIns="0" rIns="0" bIns="0" rtlCol="0" anchor="t"/>
          <a:lstStyle/>
          <a:p>
            <a:pPr indent="0" marL="0">
              <a:lnSpc>
                <a:spcPts val="2850"/>
              </a:lnSpc>
              <a:buNone/>
            </a:pPr>
            <a:r>
              <a:rPr lang="en-US" sz="1750" dirty="0">
                <a:solidFill>
                  <a:srgbClr val="272525"/>
                </a:solidFill>
                <a:latin typeface="Inter" pitchFamily="34" charset="0"/>
                <a:ea typeface="Inter" pitchFamily="34" charset="-122"/>
                <a:cs typeface="Inter" pitchFamily="34" charset="-120"/>
              </a:rPr>
              <a:t>Use machine learning models to predict user-item preferences.</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pic>
        <p:nvPicPr>
          <p:cNvPr id="3" name="Image 1" descr="preencoded.png">    </p:cNvPr>
          <p:cNvPicPr>
            <a:picLocks noChangeAspect="1"/>
          </p:cNvPicPr>
          <p:nvPr/>
        </p:nvPicPr>
        <p:blipFill>
          <a:blip r:embed="rId2"/>
          <a:stretch>
            <a:fillRect/>
          </a:stretch>
        </p:blipFill>
        <p:spPr>
          <a:xfrm>
            <a:off x="937260" y="2731770"/>
            <a:ext cx="3611880" cy="2766060"/>
          </a:xfrm>
          <a:prstGeom prst="rect">
            <a:avLst/>
          </a:prstGeom>
        </p:spPr>
      </p:pic>
      <p:sp>
        <p:nvSpPr>
          <p:cNvPr id="4" name="Text 0"/>
          <p:cNvSpPr/>
          <p:nvPr/>
        </p:nvSpPr>
        <p:spPr>
          <a:xfrm>
            <a:off x="6246495" y="598646"/>
            <a:ext cx="7623810" cy="1425178"/>
          </a:xfrm>
          <a:prstGeom prst="rect">
            <a:avLst/>
          </a:prstGeom>
          <a:noFill/>
          <a:ln/>
        </p:spPr>
        <p:txBody>
          <a:bodyPr wrap="square" lIns="0" tIns="0" rIns="0" bIns="0" rtlCol="0" anchor="t"/>
          <a:lstStyle/>
          <a:p>
            <a:pPr indent="0" marL="0">
              <a:lnSpc>
                <a:spcPts val="5600"/>
              </a:lnSpc>
              <a:buNone/>
            </a:pPr>
            <a:r>
              <a:rPr lang="en-US" sz="4450" b="1" dirty="0">
                <a:solidFill>
                  <a:srgbClr val="000000"/>
                </a:solidFill>
                <a:latin typeface="Petrona Bold" pitchFamily="34" charset="0"/>
                <a:ea typeface="Petrona Bold" pitchFamily="34" charset="-122"/>
                <a:cs typeface="Petrona Bold" pitchFamily="34" charset="-120"/>
              </a:rPr>
              <a:t>Content-Based Filtering Approaches</a:t>
            </a:r>
            <a:endParaRPr lang="en-US" sz="4450" dirty="0"/>
          </a:p>
        </p:txBody>
      </p:sp>
      <p:sp>
        <p:nvSpPr>
          <p:cNvPr id="5" name="Shape 1"/>
          <p:cNvSpPr/>
          <p:nvPr/>
        </p:nvSpPr>
        <p:spPr>
          <a:xfrm>
            <a:off x="6557010" y="2349579"/>
            <a:ext cx="30480" cy="5281374"/>
          </a:xfrm>
          <a:prstGeom prst="roundRect">
            <a:avLst>
              <a:gd name="adj" fmla="val 299258"/>
            </a:avLst>
          </a:prstGeom>
          <a:solidFill>
            <a:srgbClr val="B2D4E5"/>
          </a:solidFill>
          <a:ln/>
        </p:spPr>
      </p:sp>
      <p:sp>
        <p:nvSpPr>
          <p:cNvPr id="6" name="Shape 2"/>
          <p:cNvSpPr/>
          <p:nvPr/>
        </p:nvSpPr>
        <p:spPr>
          <a:xfrm>
            <a:off x="6786086" y="2822972"/>
            <a:ext cx="760095" cy="30480"/>
          </a:xfrm>
          <a:prstGeom prst="roundRect">
            <a:avLst>
              <a:gd name="adj" fmla="val 299258"/>
            </a:avLst>
          </a:prstGeom>
          <a:solidFill>
            <a:srgbClr val="B2D4E5"/>
          </a:solidFill>
          <a:ln/>
        </p:spPr>
      </p:sp>
      <p:sp>
        <p:nvSpPr>
          <p:cNvPr id="7" name="Shape 3"/>
          <p:cNvSpPr/>
          <p:nvPr/>
        </p:nvSpPr>
        <p:spPr>
          <a:xfrm>
            <a:off x="6327934" y="2593896"/>
            <a:ext cx="488633" cy="488633"/>
          </a:xfrm>
          <a:prstGeom prst="roundRect">
            <a:avLst>
              <a:gd name="adj" fmla="val 18667"/>
            </a:avLst>
          </a:prstGeom>
          <a:solidFill>
            <a:srgbClr val="CCEEFF"/>
          </a:solidFill>
          <a:ln w="7620">
            <a:solidFill>
              <a:srgbClr val="B2D4E5"/>
            </a:solidFill>
            <a:prstDash val="solid"/>
          </a:ln>
        </p:spPr>
      </p:sp>
      <p:sp>
        <p:nvSpPr>
          <p:cNvPr id="8" name="Text 4"/>
          <p:cNvSpPr/>
          <p:nvPr/>
        </p:nvSpPr>
        <p:spPr>
          <a:xfrm>
            <a:off x="6499027" y="2667119"/>
            <a:ext cx="146447" cy="342067"/>
          </a:xfrm>
          <a:prstGeom prst="rect">
            <a:avLst/>
          </a:prstGeom>
          <a:noFill/>
          <a:ln/>
        </p:spPr>
        <p:txBody>
          <a:bodyPr wrap="none" lIns="0" tIns="0" rIns="0" bIns="0" rtlCol="0" anchor="t"/>
          <a:lstStyle/>
          <a:p>
            <a:pPr algn="ctr" indent="0" marL="0">
              <a:lnSpc>
                <a:spcPts val="2650"/>
              </a:lnSpc>
              <a:buNone/>
            </a:pPr>
            <a:r>
              <a:rPr lang="en-US" sz="2650" b="1" dirty="0">
                <a:solidFill>
                  <a:srgbClr val="272525"/>
                </a:solidFill>
                <a:latin typeface="Petrona Bold" pitchFamily="34" charset="0"/>
                <a:ea typeface="Petrona Bold" pitchFamily="34" charset="-122"/>
                <a:cs typeface="Petrona Bold" pitchFamily="34" charset="-120"/>
              </a:rPr>
              <a:t>1</a:t>
            </a:r>
            <a:endParaRPr lang="en-US" sz="2650" dirty="0"/>
          </a:p>
        </p:txBody>
      </p:sp>
      <p:sp>
        <p:nvSpPr>
          <p:cNvPr id="9" name="Text 5"/>
          <p:cNvSpPr/>
          <p:nvPr/>
        </p:nvSpPr>
        <p:spPr>
          <a:xfrm>
            <a:off x="7766685" y="2566749"/>
            <a:ext cx="2850356" cy="356235"/>
          </a:xfrm>
          <a:prstGeom prst="rect">
            <a:avLst/>
          </a:prstGeom>
          <a:noFill/>
          <a:ln/>
        </p:spPr>
        <p:txBody>
          <a:bodyPr wrap="none" lIns="0" tIns="0" rIns="0" bIns="0" rtlCol="0" anchor="t"/>
          <a:lstStyle/>
          <a:p>
            <a:pPr algn="l" indent="0" marL="0">
              <a:lnSpc>
                <a:spcPts val="2800"/>
              </a:lnSpc>
              <a:buNone/>
            </a:pPr>
            <a:r>
              <a:rPr lang="en-US" sz="2200" b="1" dirty="0">
                <a:solidFill>
                  <a:srgbClr val="272525"/>
                </a:solidFill>
                <a:latin typeface="Petrona Bold" pitchFamily="34" charset="0"/>
                <a:ea typeface="Petrona Bold" pitchFamily="34" charset="-122"/>
                <a:cs typeface="Petrona Bold" pitchFamily="34" charset="-120"/>
              </a:rPr>
              <a:t>User Profiles</a:t>
            </a:r>
            <a:endParaRPr lang="en-US" sz="2200" dirty="0"/>
          </a:p>
        </p:txBody>
      </p:sp>
      <p:sp>
        <p:nvSpPr>
          <p:cNvPr id="10" name="Text 6"/>
          <p:cNvSpPr/>
          <p:nvPr/>
        </p:nvSpPr>
        <p:spPr>
          <a:xfrm>
            <a:off x="7766685" y="3053239"/>
            <a:ext cx="6103620" cy="694849"/>
          </a:xfrm>
          <a:prstGeom prst="rect">
            <a:avLst/>
          </a:prstGeom>
          <a:noFill/>
          <a:ln/>
        </p:spPr>
        <p:txBody>
          <a:bodyPr wrap="square" lIns="0" tIns="0" rIns="0" bIns="0" rtlCol="0" anchor="t"/>
          <a:lstStyle/>
          <a:p>
            <a:pPr algn="l" indent="0" marL="0">
              <a:lnSpc>
                <a:spcPts val="2700"/>
              </a:lnSpc>
              <a:buNone/>
            </a:pPr>
            <a:r>
              <a:rPr lang="en-US" sz="1700" dirty="0">
                <a:solidFill>
                  <a:srgbClr val="272525"/>
                </a:solidFill>
                <a:latin typeface="Inter" pitchFamily="34" charset="0"/>
                <a:ea typeface="Inter" pitchFamily="34" charset="-122"/>
                <a:cs typeface="Inter" pitchFamily="34" charset="-120"/>
              </a:rPr>
              <a:t>Construct detailed user profiles based on their preferences and past actions.</a:t>
            </a:r>
            <a:endParaRPr lang="en-US" sz="1700" dirty="0"/>
          </a:p>
        </p:txBody>
      </p:sp>
      <p:sp>
        <p:nvSpPr>
          <p:cNvPr id="11" name="Shape 7"/>
          <p:cNvSpPr/>
          <p:nvPr/>
        </p:nvSpPr>
        <p:spPr>
          <a:xfrm>
            <a:off x="6786086" y="4655820"/>
            <a:ext cx="760095" cy="30480"/>
          </a:xfrm>
          <a:prstGeom prst="roundRect">
            <a:avLst>
              <a:gd name="adj" fmla="val 299258"/>
            </a:avLst>
          </a:prstGeom>
          <a:solidFill>
            <a:srgbClr val="B2D4E5"/>
          </a:solidFill>
          <a:ln/>
        </p:spPr>
      </p:sp>
      <p:sp>
        <p:nvSpPr>
          <p:cNvPr id="12" name="Shape 8"/>
          <p:cNvSpPr/>
          <p:nvPr/>
        </p:nvSpPr>
        <p:spPr>
          <a:xfrm>
            <a:off x="6327934" y="4426744"/>
            <a:ext cx="488633" cy="488633"/>
          </a:xfrm>
          <a:prstGeom prst="roundRect">
            <a:avLst>
              <a:gd name="adj" fmla="val 18667"/>
            </a:avLst>
          </a:prstGeom>
          <a:solidFill>
            <a:srgbClr val="CCEEFF"/>
          </a:solidFill>
          <a:ln w="7620">
            <a:solidFill>
              <a:srgbClr val="B2D4E5"/>
            </a:solidFill>
            <a:prstDash val="solid"/>
          </a:ln>
        </p:spPr>
      </p:sp>
      <p:sp>
        <p:nvSpPr>
          <p:cNvPr id="13" name="Text 9"/>
          <p:cNvSpPr/>
          <p:nvPr/>
        </p:nvSpPr>
        <p:spPr>
          <a:xfrm>
            <a:off x="6475214" y="4499967"/>
            <a:ext cx="193953" cy="342067"/>
          </a:xfrm>
          <a:prstGeom prst="rect">
            <a:avLst/>
          </a:prstGeom>
          <a:noFill/>
          <a:ln/>
        </p:spPr>
        <p:txBody>
          <a:bodyPr wrap="none" lIns="0" tIns="0" rIns="0" bIns="0" rtlCol="0" anchor="t"/>
          <a:lstStyle/>
          <a:p>
            <a:pPr algn="ctr" indent="0" marL="0">
              <a:lnSpc>
                <a:spcPts val="2650"/>
              </a:lnSpc>
              <a:buNone/>
            </a:pPr>
            <a:r>
              <a:rPr lang="en-US" sz="2650" b="1" dirty="0">
                <a:solidFill>
                  <a:srgbClr val="272525"/>
                </a:solidFill>
                <a:latin typeface="Petrona Bold" pitchFamily="34" charset="0"/>
                <a:ea typeface="Petrona Bold" pitchFamily="34" charset="-122"/>
                <a:cs typeface="Petrona Bold" pitchFamily="34" charset="-120"/>
              </a:rPr>
              <a:t>2</a:t>
            </a:r>
            <a:endParaRPr lang="en-US" sz="2650" dirty="0"/>
          </a:p>
        </p:txBody>
      </p:sp>
      <p:sp>
        <p:nvSpPr>
          <p:cNvPr id="14" name="Text 10"/>
          <p:cNvSpPr/>
          <p:nvPr/>
        </p:nvSpPr>
        <p:spPr>
          <a:xfrm>
            <a:off x="7766685" y="4399598"/>
            <a:ext cx="2850356" cy="356235"/>
          </a:xfrm>
          <a:prstGeom prst="rect">
            <a:avLst/>
          </a:prstGeom>
          <a:noFill/>
          <a:ln/>
        </p:spPr>
        <p:txBody>
          <a:bodyPr wrap="none" lIns="0" tIns="0" rIns="0" bIns="0" rtlCol="0" anchor="t"/>
          <a:lstStyle/>
          <a:p>
            <a:pPr algn="l" indent="0" marL="0">
              <a:lnSpc>
                <a:spcPts val="2800"/>
              </a:lnSpc>
              <a:buNone/>
            </a:pPr>
            <a:r>
              <a:rPr lang="en-US" sz="2200" b="1" dirty="0">
                <a:solidFill>
                  <a:srgbClr val="272525"/>
                </a:solidFill>
                <a:latin typeface="Petrona Bold" pitchFamily="34" charset="0"/>
                <a:ea typeface="Petrona Bold" pitchFamily="34" charset="-122"/>
                <a:cs typeface="Petrona Bold" pitchFamily="34" charset="-120"/>
              </a:rPr>
              <a:t>Item Descriptions</a:t>
            </a:r>
            <a:endParaRPr lang="en-US" sz="2200" dirty="0"/>
          </a:p>
        </p:txBody>
      </p:sp>
      <p:sp>
        <p:nvSpPr>
          <p:cNvPr id="15" name="Text 11"/>
          <p:cNvSpPr/>
          <p:nvPr/>
        </p:nvSpPr>
        <p:spPr>
          <a:xfrm>
            <a:off x="7766685" y="4886087"/>
            <a:ext cx="6103620" cy="694849"/>
          </a:xfrm>
          <a:prstGeom prst="rect">
            <a:avLst/>
          </a:prstGeom>
          <a:noFill/>
          <a:ln/>
        </p:spPr>
        <p:txBody>
          <a:bodyPr wrap="square" lIns="0" tIns="0" rIns="0" bIns="0" rtlCol="0" anchor="t"/>
          <a:lstStyle/>
          <a:p>
            <a:pPr algn="l" indent="0" marL="0">
              <a:lnSpc>
                <a:spcPts val="2700"/>
              </a:lnSpc>
              <a:buNone/>
            </a:pPr>
            <a:r>
              <a:rPr lang="en-US" sz="1700" dirty="0">
                <a:solidFill>
                  <a:srgbClr val="272525"/>
                </a:solidFill>
                <a:latin typeface="Inter" pitchFamily="34" charset="0"/>
                <a:ea typeface="Inter" pitchFamily="34" charset="-122"/>
                <a:cs typeface="Inter" pitchFamily="34" charset="-120"/>
              </a:rPr>
              <a:t>Analyze restaurant attributes and metadata to find the best matches.</a:t>
            </a:r>
            <a:endParaRPr lang="en-US" sz="1700" dirty="0"/>
          </a:p>
        </p:txBody>
      </p:sp>
      <p:sp>
        <p:nvSpPr>
          <p:cNvPr id="16" name="Shape 12"/>
          <p:cNvSpPr/>
          <p:nvPr/>
        </p:nvSpPr>
        <p:spPr>
          <a:xfrm>
            <a:off x="6786086" y="6488668"/>
            <a:ext cx="760095" cy="30480"/>
          </a:xfrm>
          <a:prstGeom prst="roundRect">
            <a:avLst>
              <a:gd name="adj" fmla="val 299258"/>
            </a:avLst>
          </a:prstGeom>
          <a:solidFill>
            <a:srgbClr val="B2D4E5"/>
          </a:solidFill>
          <a:ln/>
        </p:spPr>
      </p:sp>
      <p:sp>
        <p:nvSpPr>
          <p:cNvPr id="17" name="Shape 13"/>
          <p:cNvSpPr/>
          <p:nvPr/>
        </p:nvSpPr>
        <p:spPr>
          <a:xfrm>
            <a:off x="6327934" y="6259592"/>
            <a:ext cx="488633" cy="488633"/>
          </a:xfrm>
          <a:prstGeom prst="roundRect">
            <a:avLst>
              <a:gd name="adj" fmla="val 18667"/>
            </a:avLst>
          </a:prstGeom>
          <a:solidFill>
            <a:srgbClr val="CCEEFF"/>
          </a:solidFill>
          <a:ln w="7620">
            <a:solidFill>
              <a:srgbClr val="B2D4E5"/>
            </a:solidFill>
            <a:prstDash val="solid"/>
          </a:ln>
        </p:spPr>
      </p:sp>
      <p:sp>
        <p:nvSpPr>
          <p:cNvPr id="18" name="Text 14"/>
          <p:cNvSpPr/>
          <p:nvPr/>
        </p:nvSpPr>
        <p:spPr>
          <a:xfrm>
            <a:off x="6475452" y="6332815"/>
            <a:ext cx="193596" cy="342067"/>
          </a:xfrm>
          <a:prstGeom prst="rect">
            <a:avLst/>
          </a:prstGeom>
          <a:noFill/>
          <a:ln/>
        </p:spPr>
        <p:txBody>
          <a:bodyPr wrap="none" lIns="0" tIns="0" rIns="0" bIns="0" rtlCol="0" anchor="t"/>
          <a:lstStyle/>
          <a:p>
            <a:pPr algn="ctr" indent="0" marL="0">
              <a:lnSpc>
                <a:spcPts val="2650"/>
              </a:lnSpc>
              <a:buNone/>
            </a:pPr>
            <a:r>
              <a:rPr lang="en-US" sz="2650" b="1" dirty="0">
                <a:solidFill>
                  <a:srgbClr val="272525"/>
                </a:solidFill>
                <a:latin typeface="Petrona Bold" pitchFamily="34" charset="0"/>
                <a:ea typeface="Petrona Bold" pitchFamily="34" charset="-122"/>
                <a:cs typeface="Petrona Bold" pitchFamily="34" charset="-120"/>
              </a:rPr>
              <a:t>3</a:t>
            </a:r>
            <a:endParaRPr lang="en-US" sz="2650" dirty="0"/>
          </a:p>
        </p:txBody>
      </p:sp>
      <p:sp>
        <p:nvSpPr>
          <p:cNvPr id="19" name="Text 15"/>
          <p:cNvSpPr/>
          <p:nvPr/>
        </p:nvSpPr>
        <p:spPr>
          <a:xfrm>
            <a:off x="7766685" y="6232446"/>
            <a:ext cx="3304580" cy="356235"/>
          </a:xfrm>
          <a:prstGeom prst="rect">
            <a:avLst/>
          </a:prstGeom>
          <a:noFill/>
          <a:ln/>
        </p:spPr>
        <p:txBody>
          <a:bodyPr wrap="none" lIns="0" tIns="0" rIns="0" bIns="0" rtlCol="0" anchor="t"/>
          <a:lstStyle/>
          <a:p>
            <a:pPr algn="l" indent="0" marL="0">
              <a:lnSpc>
                <a:spcPts val="2800"/>
              </a:lnSpc>
              <a:buNone/>
            </a:pPr>
            <a:r>
              <a:rPr lang="en-US" sz="2200" b="1" dirty="0">
                <a:solidFill>
                  <a:srgbClr val="272525"/>
                </a:solidFill>
                <a:latin typeface="Petrona Bold" pitchFamily="34" charset="0"/>
                <a:ea typeface="Petrona Bold" pitchFamily="34" charset="-122"/>
                <a:cs typeface="Petrona Bold" pitchFamily="34" charset="-120"/>
              </a:rPr>
              <a:t>Recommendation Engine</a:t>
            </a:r>
            <a:endParaRPr lang="en-US" sz="2200" dirty="0"/>
          </a:p>
        </p:txBody>
      </p:sp>
      <p:sp>
        <p:nvSpPr>
          <p:cNvPr id="20" name="Text 16"/>
          <p:cNvSpPr/>
          <p:nvPr/>
        </p:nvSpPr>
        <p:spPr>
          <a:xfrm>
            <a:off x="7766685" y="6718935"/>
            <a:ext cx="6103620" cy="694849"/>
          </a:xfrm>
          <a:prstGeom prst="rect">
            <a:avLst/>
          </a:prstGeom>
          <a:noFill/>
          <a:ln/>
        </p:spPr>
        <p:txBody>
          <a:bodyPr wrap="square" lIns="0" tIns="0" rIns="0" bIns="0" rtlCol="0" anchor="t"/>
          <a:lstStyle/>
          <a:p>
            <a:pPr algn="l" indent="0" marL="0">
              <a:lnSpc>
                <a:spcPts val="2700"/>
              </a:lnSpc>
              <a:buNone/>
            </a:pPr>
            <a:r>
              <a:rPr lang="en-US" sz="1700" dirty="0">
                <a:solidFill>
                  <a:srgbClr val="272525"/>
                </a:solidFill>
                <a:latin typeface="Inter" pitchFamily="34" charset="0"/>
                <a:ea typeface="Inter" pitchFamily="34" charset="-122"/>
                <a:cs typeface="Inter" pitchFamily="34" charset="-120"/>
              </a:rPr>
              <a:t>Match user profiles to restaurant descriptions to generate personalized suggestions.</a:t>
            </a:r>
            <a:endParaRPr lang="en-US" sz="17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31981"/>
          </a:xfrm>
          <a:prstGeom prst="rect">
            <a:avLst/>
          </a:prstGeom>
        </p:spPr>
      </p:pic>
      <p:pic>
        <p:nvPicPr>
          <p:cNvPr id="3" name="Image 1" descr="preencoded.png">    </p:cNvPr>
          <p:cNvPicPr>
            <a:picLocks noChangeAspect="1"/>
          </p:cNvPicPr>
          <p:nvPr/>
        </p:nvPicPr>
        <p:blipFill>
          <a:blip r:embed="rId2"/>
          <a:stretch>
            <a:fillRect/>
          </a:stretch>
        </p:blipFill>
        <p:spPr>
          <a:xfrm>
            <a:off x="247412" y="2452092"/>
            <a:ext cx="4991457" cy="3327678"/>
          </a:xfrm>
          <a:prstGeom prst="rect">
            <a:avLst/>
          </a:prstGeom>
        </p:spPr>
      </p:pic>
      <p:sp>
        <p:nvSpPr>
          <p:cNvPr id="4" name="Text 0"/>
          <p:cNvSpPr/>
          <p:nvPr/>
        </p:nvSpPr>
        <p:spPr>
          <a:xfrm>
            <a:off x="6179344" y="544473"/>
            <a:ext cx="7758113" cy="1299210"/>
          </a:xfrm>
          <a:prstGeom prst="rect">
            <a:avLst/>
          </a:prstGeom>
          <a:noFill/>
          <a:ln/>
        </p:spPr>
        <p:txBody>
          <a:bodyPr wrap="square" lIns="0" tIns="0" rIns="0" bIns="0" rtlCol="0" anchor="t"/>
          <a:lstStyle/>
          <a:p>
            <a:pPr indent="0" marL="0">
              <a:lnSpc>
                <a:spcPts val="5100"/>
              </a:lnSpc>
              <a:buNone/>
            </a:pPr>
            <a:r>
              <a:rPr lang="en-US" sz="4050" b="1" dirty="0">
                <a:solidFill>
                  <a:srgbClr val="000000"/>
                </a:solidFill>
                <a:latin typeface="Petrona Bold" pitchFamily="34" charset="0"/>
                <a:ea typeface="Petrona Bold" pitchFamily="34" charset="-122"/>
                <a:cs typeface="Petrona Bold" pitchFamily="34" charset="-120"/>
              </a:rPr>
              <a:t>Hybrid Recommendation Models</a:t>
            </a:r>
            <a:endParaRPr lang="en-US" sz="4050" dirty="0"/>
          </a:p>
        </p:txBody>
      </p:sp>
      <p:pic>
        <p:nvPicPr>
          <p:cNvPr id="5" name="Image 2" descr="preencoded.png">    </p:cNvPr>
          <p:cNvPicPr>
            <a:picLocks noChangeAspect="1"/>
          </p:cNvPicPr>
          <p:nvPr/>
        </p:nvPicPr>
        <p:blipFill>
          <a:blip r:embed="rId3"/>
          <a:stretch>
            <a:fillRect/>
          </a:stretch>
        </p:blipFill>
        <p:spPr>
          <a:xfrm>
            <a:off x="6179344" y="2140625"/>
            <a:ext cx="494943" cy="494943"/>
          </a:xfrm>
          <a:prstGeom prst="rect">
            <a:avLst/>
          </a:prstGeom>
        </p:spPr>
      </p:pic>
      <p:sp>
        <p:nvSpPr>
          <p:cNvPr id="6" name="Text 1"/>
          <p:cNvSpPr/>
          <p:nvPr/>
        </p:nvSpPr>
        <p:spPr>
          <a:xfrm>
            <a:off x="6179344" y="2833449"/>
            <a:ext cx="2696170" cy="324802"/>
          </a:xfrm>
          <a:prstGeom prst="rect">
            <a:avLst/>
          </a:prstGeom>
          <a:noFill/>
          <a:ln/>
        </p:spPr>
        <p:txBody>
          <a:bodyPr wrap="none" lIns="0" tIns="0" rIns="0" bIns="0" rtlCol="0" anchor="t"/>
          <a:lstStyle/>
          <a:p>
            <a:pPr algn="l" indent="0" marL="0">
              <a:lnSpc>
                <a:spcPts val="2550"/>
              </a:lnSpc>
              <a:buNone/>
            </a:pPr>
            <a:r>
              <a:rPr lang="en-US" sz="2000" b="1" dirty="0">
                <a:solidFill>
                  <a:srgbClr val="272525"/>
                </a:solidFill>
                <a:latin typeface="Petrona Bold" pitchFamily="34" charset="0"/>
                <a:ea typeface="Petrona Bold" pitchFamily="34" charset="-122"/>
                <a:cs typeface="Petrona Bold" pitchFamily="34" charset="-120"/>
              </a:rPr>
              <a:t>Collaborative Filtering</a:t>
            </a:r>
            <a:endParaRPr lang="en-US" sz="2000" dirty="0"/>
          </a:p>
        </p:txBody>
      </p:sp>
      <p:sp>
        <p:nvSpPr>
          <p:cNvPr id="7" name="Text 2"/>
          <p:cNvSpPr/>
          <p:nvPr/>
        </p:nvSpPr>
        <p:spPr>
          <a:xfrm>
            <a:off x="6179344" y="3276957"/>
            <a:ext cx="7758113" cy="316706"/>
          </a:xfrm>
          <a:prstGeom prst="rect">
            <a:avLst/>
          </a:prstGeom>
          <a:noFill/>
          <a:ln/>
        </p:spPr>
        <p:txBody>
          <a:bodyPr wrap="none" lIns="0" tIns="0" rIns="0" bIns="0" rtlCol="0" anchor="t"/>
          <a:lstStyle/>
          <a:p>
            <a:pPr algn="l" indent="0" marL="0">
              <a:lnSpc>
                <a:spcPts val="2450"/>
              </a:lnSpc>
              <a:buNone/>
            </a:pPr>
            <a:r>
              <a:rPr lang="en-US" sz="1550" dirty="0">
                <a:solidFill>
                  <a:srgbClr val="272525"/>
                </a:solidFill>
                <a:latin typeface="Inter" pitchFamily="34" charset="0"/>
                <a:ea typeface="Inter" pitchFamily="34" charset="-122"/>
                <a:cs typeface="Inter" pitchFamily="34" charset="-120"/>
              </a:rPr>
              <a:t>Leverages user-item interactions and similarities.</a:t>
            </a:r>
            <a:endParaRPr lang="en-US" sz="1550" dirty="0"/>
          </a:p>
        </p:txBody>
      </p:sp>
      <p:pic>
        <p:nvPicPr>
          <p:cNvPr id="8" name="Image 3" descr="preencoded.png">    </p:cNvPr>
          <p:cNvPicPr>
            <a:picLocks noChangeAspect="1"/>
          </p:cNvPicPr>
          <p:nvPr/>
        </p:nvPicPr>
        <p:blipFill>
          <a:blip r:embed="rId4"/>
          <a:stretch>
            <a:fillRect/>
          </a:stretch>
        </p:blipFill>
        <p:spPr>
          <a:xfrm>
            <a:off x="6179344" y="4187547"/>
            <a:ext cx="494943" cy="494943"/>
          </a:xfrm>
          <a:prstGeom prst="rect">
            <a:avLst/>
          </a:prstGeom>
        </p:spPr>
      </p:pic>
      <p:sp>
        <p:nvSpPr>
          <p:cNvPr id="9" name="Text 3"/>
          <p:cNvSpPr/>
          <p:nvPr/>
        </p:nvSpPr>
        <p:spPr>
          <a:xfrm>
            <a:off x="6179344" y="4880372"/>
            <a:ext cx="2852142" cy="324802"/>
          </a:xfrm>
          <a:prstGeom prst="rect">
            <a:avLst/>
          </a:prstGeom>
          <a:noFill/>
          <a:ln/>
        </p:spPr>
        <p:txBody>
          <a:bodyPr wrap="none" lIns="0" tIns="0" rIns="0" bIns="0" rtlCol="0" anchor="t"/>
          <a:lstStyle/>
          <a:p>
            <a:pPr algn="l" indent="0" marL="0">
              <a:lnSpc>
                <a:spcPts val="2550"/>
              </a:lnSpc>
              <a:buNone/>
            </a:pPr>
            <a:r>
              <a:rPr lang="en-US" sz="2000" b="1" dirty="0">
                <a:solidFill>
                  <a:srgbClr val="272525"/>
                </a:solidFill>
                <a:latin typeface="Petrona Bold" pitchFamily="34" charset="0"/>
                <a:ea typeface="Petrona Bold" pitchFamily="34" charset="-122"/>
                <a:cs typeface="Petrona Bold" pitchFamily="34" charset="-120"/>
              </a:rPr>
              <a:t>Content-Based Filtering</a:t>
            </a:r>
            <a:endParaRPr lang="en-US" sz="2000" dirty="0"/>
          </a:p>
        </p:txBody>
      </p:sp>
      <p:sp>
        <p:nvSpPr>
          <p:cNvPr id="10" name="Text 4"/>
          <p:cNvSpPr/>
          <p:nvPr/>
        </p:nvSpPr>
        <p:spPr>
          <a:xfrm>
            <a:off x="6179344" y="5323880"/>
            <a:ext cx="7758113" cy="316706"/>
          </a:xfrm>
          <a:prstGeom prst="rect">
            <a:avLst/>
          </a:prstGeom>
          <a:noFill/>
          <a:ln/>
        </p:spPr>
        <p:txBody>
          <a:bodyPr wrap="none" lIns="0" tIns="0" rIns="0" bIns="0" rtlCol="0" anchor="t"/>
          <a:lstStyle/>
          <a:p>
            <a:pPr algn="l" indent="0" marL="0">
              <a:lnSpc>
                <a:spcPts val="2450"/>
              </a:lnSpc>
              <a:buNone/>
            </a:pPr>
            <a:r>
              <a:rPr lang="en-US" sz="1550" dirty="0">
                <a:solidFill>
                  <a:srgbClr val="272525"/>
                </a:solidFill>
                <a:latin typeface="Inter" pitchFamily="34" charset="0"/>
                <a:ea typeface="Inter" pitchFamily="34" charset="-122"/>
                <a:cs typeface="Inter" pitchFamily="34" charset="-120"/>
              </a:rPr>
              <a:t>Analyzes item attributes and user preferences.</a:t>
            </a:r>
            <a:endParaRPr lang="en-US" sz="1550" dirty="0"/>
          </a:p>
        </p:txBody>
      </p:sp>
      <p:pic>
        <p:nvPicPr>
          <p:cNvPr id="11" name="Image 4" descr="preencoded.png">    </p:cNvPr>
          <p:cNvPicPr>
            <a:picLocks noChangeAspect="1"/>
          </p:cNvPicPr>
          <p:nvPr/>
        </p:nvPicPr>
        <p:blipFill>
          <a:blip r:embed="rId5"/>
          <a:stretch>
            <a:fillRect/>
          </a:stretch>
        </p:blipFill>
        <p:spPr>
          <a:xfrm>
            <a:off x="6179344" y="6234470"/>
            <a:ext cx="494943" cy="494943"/>
          </a:xfrm>
          <a:prstGeom prst="rect">
            <a:avLst/>
          </a:prstGeom>
        </p:spPr>
      </p:pic>
      <p:sp>
        <p:nvSpPr>
          <p:cNvPr id="12" name="Text 5"/>
          <p:cNvSpPr/>
          <p:nvPr/>
        </p:nvSpPr>
        <p:spPr>
          <a:xfrm>
            <a:off x="6179344" y="6927294"/>
            <a:ext cx="2700933" cy="324802"/>
          </a:xfrm>
          <a:prstGeom prst="rect">
            <a:avLst/>
          </a:prstGeom>
          <a:noFill/>
          <a:ln/>
        </p:spPr>
        <p:txBody>
          <a:bodyPr wrap="none" lIns="0" tIns="0" rIns="0" bIns="0" rtlCol="0" anchor="t"/>
          <a:lstStyle/>
          <a:p>
            <a:pPr algn="l" indent="0" marL="0">
              <a:lnSpc>
                <a:spcPts val="2550"/>
              </a:lnSpc>
              <a:buNone/>
            </a:pPr>
            <a:r>
              <a:rPr lang="en-US" sz="2000" b="1" dirty="0">
                <a:solidFill>
                  <a:srgbClr val="272525"/>
                </a:solidFill>
                <a:latin typeface="Petrona Bold" pitchFamily="34" charset="0"/>
                <a:ea typeface="Petrona Bold" pitchFamily="34" charset="-122"/>
                <a:cs typeface="Petrona Bold" pitchFamily="34" charset="-120"/>
              </a:rPr>
              <a:t>Demographic Filtering</a:t>
            </a:r>
            <a:endParaRPr lang="en-US" sz="2000" dirty="0"/>
          </a:p>
        </p:txBody>
      </p:sp>
      <p:sp>
        <p:nvSpPr>
          <p:cNvPr id="13" name="Text 6"/>
          <p:cNvSpPr/>
          <p:nvPr/>
        </p:nvSpPr>
        <p:spPr>
          <a:xfrm>
            <a:off x="6179344" y="7370802"/>
            <a:ext cx="7758113" cy="316706"/>
          </a:xfrm>
          <a:prstGeom prst="rect">
            <a:avLst/>
          </a:prstGeom>
          <a:noFill/>
          <a:ln/>
        </p:spPr>
        <p:txBody>
          <a:bodyPr wrap="none" lIns="0" tIns="0" rIns="0" bIns="0" rtlCol="0" anchor="t"/>
          <a:lstStyle/>
          <a:p>
            <a:pPr algn="l" indent="0" marL="0">
              <a:lnSpc>
                <a:spcPts val="2450"/>
              </a:lnSpc>
              <a:buNone/>
            </a:pPr>
            <a:r>
              <a:rPr lang="en-US" sz="1550" dirty="0">
                <a:solidFill>
                  <a:srgbClr val="272525"/>
                </a:solidFill>
                <a:latin typeface="Inter" pitchFamily="34" charset="0"/>
                <a:ea typeface="Inter" pitchFamily="34" charset="-122"/>
                <a:cs typeface="Inter" pitchFamily="34" charset="-120"/>
              </a:rPr>
              <a:t>Considers user characteristics and demographics.</a:t>
            </a:r>
            <a:endParaRPr lang="en-US" sz="15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835235"/>
          </a:xfrm>
          <a:prstGeom prst="rect">
            <a:avLst/>
          </a:prstGeom>
        </p:spPr>
      </p:pic>
      <p:pic>
        <p:nvPicPr>
          <p:cNvPr id="3" name="Image 1" descr="preencoded.png">    </p:cNvPr>
          <p:cNvPicPr>
            <a:picLocks noChangeAspect="1"/>
          </p:cNvPicPr>
          <p:nvPr/>
        </p:nvPicPr>
        <p:blipFill>
          <a:blip r:embed="rId2"/>
          <a:stretch>
            <a:fillRect/>
          </a:stretch>
        </p:blipFill>
        <p:spPr>
          <a:xfrm>
            <a:off x="5997773" y="283488"/>
            <a:ext cx="2634853" cy="2268260"/>
          </a:xfrm>
          <a:prstGeom prst="rect">
            <a:avLst/>
          </a:prstGeom>
        </p:spPr>
      </p:pic>
      <p:sp>
        <p:nvSpPr>
          <p:cNvPr id="4" name="Text 0"/>
          <p:cNvSpPr/>
          <p:nvPr/>
        </p:nvSpPr>
        <p:spPr>
          <a:xfrm>
            <a:off x="793790" y="3681889"/>
            <a:ext cx="10513219" cy="744260"/>
          </a:xfrm>
          <a:prstGeom prst="rect">
            <a:avLst/>
          </a:prstGeom>
          <a:noFill/>
          <a:ln/>
        </p:spPr>
        <p:txBody>
          <a:bodyPr wrap="none" lIns="0" tIns="0" rIns="0" bIns="0" rtlCol="0" anchor="t"/>
          <a:lstStyle/>
          <a:p>
            <a:pPr indent="0" marL="0">
              <a:lnSpc>
                <a:spcPts val="5850"/>
              </a:lnSpc>
              <a:buNone/>
            </a:pPr>
            <a:r>
              <a:rPr lang="en-US" sz="4650" b="1" dirty="0">
                <a:solidFill>
                  <a:srgbClr val="000000"/>
                </a:solidFill>
                <a:latin typeface="Petrona Bold" pitchFamily="34" charset="0"/>
                <a:ea typeface="Petrona Bold" pitchFamily="34" charset="-122"/>
                <a:cs typeface="Petrona Bold" pitchFamily="34" charset="-120"/>
              </a:rPr>
              <a:t>Evaluation Metrics and Benchmarking</a:t>
            </a:r>
            <a:endParaRPr lang="en-US" sz="4650" dirty="0"/>
          </a:p>
        </p:txBody>
      </p:sp>
      <p:sp>
        <p:nvSpPr>
          <p:cNvPr id="5" name="Shape 1"/>
          <p:cNvSpPr/>
          <p:nvPr/>
        </p:nvSpPr>
        <p:spPr>
          <a:xfrm>
            <a:off x="793790" y="4766310"/>
            <a:ext cx="13042821" cy="2616518"/>
          </a:xfrm>
          <a:prstGeom prst="roundRect">
            <a:avLst>
              <a:gd name="adj" fmla="val 3641"/>
            </a:avLst>
          </a:prstGeom>
          <a:noFill/>
          <a:ln w="7620">
            <a:solidFill>
              <a:srgbClr val="000000">
                <a:alpha val="8000"/>
              </a:srgbClr>
            </a:solidFill>
            <a:prstDash val="solid"/>
          </a:ln>
        </p:spPr>
      </p:sp>
      <p:sp>
        <p:nvSpPr>
          <p:cNvPr id="6" name="Shape 2"/>
          <p:cNvSpPr/>
          <p:nvPr/>
        </p:nvSpPr>
        <p:spPr>
          <a:xfrm>
            <a:off x="801410" y="4773930"/>
            <a:ext cx="13027581" cy="650319"/>
          </a:xfrm>
          <a:prstGeom prst="rect">
            <a:avLst/>
          </a:prstGeom>
          <a:solidFill>
            <a:srgbClr val="FFFFFF">
              <a:alpha val="4000"/>
            </a:srgbClr>
          </a:solidFill>
          <a:ln/>
        </p:spPr>
      </p:sp>
      <p:sp>
        <p:nvSpPr>
          <p:cNvPr id="7" name="Text 3"/>
          <p:cNvSpPr/>
          <p:nvPr/>
        </p:nvSpPr>
        <p:spPr>
          <a:xfrm>
            <a:off x="1028224" y="4917638"/>
            <a:ext cx="6056352" cy="362903"/>
          </a:xfrm>
          <a:prstGeom prst="rect">
            <a:avLst/>
          </a:prstGeom>
          <a:noFill/>
          <a:ln/>
        </p:spPr>
        <p:txBody>
          <a:bodyPr wrap="none" lIns="0" tIns="0" rIns="0" bIns="0" rtlCol="0" anchor="t"/>
          <a:lstStyle/>
          <a:p>
            <a:pPr indent="0" marL="0">
              <a:lnSpc>
                <a:spcPts val="2850"/>
              </a:lnSpc>
              <a:buNone/>
            </a:pPr>
            <a:r>
              <a:rPr lang="en-US" sz="1750" dirty="0">
                <a:solidFill>
                  <a:srgbClr val="272525"/>
                </a:solidFill>
                <a:latin typeface="Inter" pitchFamily="34" charset="0"/>
                <a:ea typeface="Inter" pitchFamily="34" charset="-122"/>
                <a:cs typeface="Inter" pitchFamily="34" charset="-120"/>
              </a:rPr>
              <a:t>Precision</a:t>
            </a:r>
            <a:endParaRPr lang="en-US" sz="1750" dirty="0"/>
          </a:p>
        </p:txBody>
      </p:sp>
      <p:sp>
        <p:nvSpPr>
          <p:cNvPr id="8" name="Text 4"/>
          <p:cNvSpPr/>
          <p:nvPr/>
        </p:nvSpPr>
        <p:spPr>
          <a:xfrm>
            <a:off x="7545824" y="4917638"/>
            <a:ext cx="6056352" cy="362903"/>
          </a:xfrm>
          <a:prstGeom prst="rect">
            <a:avLst/>
          </a:prstGeom>
          <a:noFill/>
          <a:ln/>
        </p:spPr>
        <p:txBody>
          <a:bodyPr wrap="none" lIns="0" tIns="0" rIns="0" bIns="0" rtlCol="0" anchor="t"/>
          <a:lstStyle/>
          <a:p>
            <a:pPr indent="0" marL="0">
              <a:lnSpc>
                <a:spcPts val="2850"/>
              </a:lnSpc>
              <a:buNone/>
            </a:pPr>
            <a:r>
              <a:rPr lang="en-US" sz="1750" dirty="0">
                <a:solidFill>
                  <a:srgbClr val="272525"/>
                </a:solidFill>
                <a:latin typeface="Inter" pitchFamily="34" charset="0"/>
                <a:ea typeface="Inter" pitchFamily="34" charset="-122"/>
                <a:cs typeface="Inter" pitchFamily="34" charset="-120"/>
              </a:rPr>
              <a:t>Measure of how many recommended items are relevant.</a:t>
            </a:r>
            <a:endParaRPr lang="en-US" sz="1750" dirty="0"/>
          </a:p>
        </p:txBody>
      </p:sp>
      <p:sp>
        <p:nvSpPr>
          <p:cNvPr id="9" name="Shape 5"/>
          <p:cNvSpPr/>
          <p:nvPr/>
        </p:nvSpPr>
        <p:spPr>
          <a:xfrm>
            <a:off x="801410" y="5424249"/>
            <a:ext cx="13027581" cy="650319"/>
          </a:xfrm>
          <a:prstGeom prst="rect">
            <a:avLst/>
          </a:prstGeom>
          <a:solidFill>
            <a:srgbClr val="000000">
              <a:alpha val="4000"/>
            </a:srgbClr>
          </a:solidFill>
          <a:ln/>
        </p:spPr>
      </p:sp>
      <p:sp>
        <p:nvSpPr>
          <p:cNvPr id="10" name="Text 6"/>
          <p:cNvSpPr/>
          <p:nvPr/>
        </p:nvSpPr>
        <p:spPr>
          <a:xfrm>
            <a:off x="1028224" y="5567958"/>
            <a:ext cx="6056352" cy="362903"/>
          </a:xfrm>
          <a:prstGeom prst="rect">
            <a:avLst/>
          </a:prstGeom>
          <a:noFill/>
          <a:ln/>
        </p:spPr>
        <p:txBody>
          <a:bodyPr wrap="none" lIns="0" tIns="0" rIns="0" bIns="0" rtlCol="0" anchor="t"/>
          <a:lstStyle/>
          <a:p>
            <a:pPr indent="0" marL="0">
              <a:lnSpc>
                <a:spcPts val="2850"/>
              </a:lnSpc>
              <a:buNone/>
            </a:pPr>
            <a:r>
              <a:rPr lang="en-US" sz="1750" dirty="0">
                <a:solidFill>
                  <a:srgbClr val="272525"/>
                </a:solidFill>
                <a:latin typeface="Inter" pitchFamily="34" charset="0"/>
                <a:ea typeface="Inter" pitchFamily="34" charset="-122"/>
                <a:cs typeface="Inter" pitchFamily="34" charset="-120"/>
              </a:rPr>
              <a:t>Recall</a:t>
            </a:r>
            <a:endParaRPr lang="en-US" sz="1750" dirty="0"/>
          </a:p>
        </p:txBody>
      </p:sp>
      <p:sp>
        <p:nvSpPr>
          <p:cNvPr id="11" name="Text 7"/>
          <p:cNvSpPr/>
          <p:nvPr/>
        </p:nvSpPr>
        <p:spPr>
          <a:xfrm>
            <a:off x="7545824" y="5567958"/>
            <a:ext cx="6056352" cy="362903"/>
          </a:xfrm>
          <a:prstGeom prst="rect">
            <a:avLst/>
          </a:prstGeom>
          <a:noFill/>
          <a:ln/>
        </p:spPr>
        <p:txBody>
          <a:bodyPr wrap="none" lIns="0" tIns="0" rIns="0" bIns="0" rtlCol="0" anchor="t"/>
          <a:lstStyle/>
          <a:p>
            <a:pPr indent="0" marL="0">
              <a:lnSpc>
                <a:spcPts val="2850"/>
              </a:lnSpc>
              <a:buNone/>
            </a:pPr>
            <a:r>
              <a:rPr lang="en-US" sz="1750" dirty="0">
                <a:solidFill>
                  <a:srgbClr val="272525"/>
                </a:solidFill>
                <a:latin typeface="Inter" pitchFamily="34" charset="0"/>
                <a:ea typeface="Inter" pitchFamily="34" charset="-122"/>
                <a:cs typeface="Inter" pitchFamily="34" charset="-120"/>
              </a:rPr>
              <a:t>Measure of how many relevant items are recommended.</a:t>
            </a:r>
            <a:endParaRPr lang="en-US" sz="1750" dirty="0"/>
          </a:p>
        </p:txBody>
      </p:sp>
      <p:sp>
        <p:nvSpPr>
          <p:cNvPr id="12" name="Shape 8"/>
          <p:cNvSpPr/>
          <p:nvPr/>
        </p:nvSpPr>
        <p:spPr>
          <a:xfrm>
            <a:off x="801410" y="6074569"/>
            <a:ext cx="13027581" cy="650319"/>
          </a:xfrm>
          <a:prstGeom prst="rect">
            <a:avLst/>
          </a:prstGeom>
          <a:solidFill>
            <a:srgbClr val="FFFFFF">
              <a:alpha val="4000"/>
            </a:srgbClr>
          </a:solidFill>
          <a:ln/>
        </p:spPr>
      </p:sp>
      <p:sp>
        <p:nvSpPr>
          <p:cNvPr id="13" name="Text 9"/>
          <p:cNvSpPr/>
          <p:nvPr/>
        </p:nvSpPr>
        <p:spPr>
          <a:xfrm>
            <a:off x="1028224" y="6218277"/>
            <a:ext cx="6056352" cy="362903"/>
          </a:xfrm>
          <a:prstGeom prst="rect">
            <a:avLst/>
          </a:prstGeom>
          <a:noFill/>
          <a:ln/>
        </p:spPr>
        <p:txBody>
          <a:bodyPr wrap="none" lIns="0" tIns="0" rIns="0" bIns="0" rtlCol="0" anchor="t"/>
          <a:lstStyle/>
          <a:p>
            <a:pPr indent="0" marL="0">
              <a:lnSpc>
                <a:spcPts val="2850"/>
              </a:lnSpc>
              <a:buNone/>
            </a:pPr>
            <a:r>
              <a:rPr lang="en-US" sz="1750" dirty="0">
                <a:solidFill>
                  <a:srgbClr val="272525"/>
                </a:solidFill>
                <a:latin typeface="Inter" pitchFamily="34" charset="0"/>
                <a:ea typeface="Inter" pitchFamily="34" charset="-122"/>
                <a:cs typeface="Inter" pitchFamily="34" charset="-120"/>
              </a:rPr>
              <a:t>F1-Score</a:t>
            </a:r>
            <a:endParaRPr lang="en-US" sz="1750" dirty="0"/>
          </a:p>
        </p:txBody>
      </p:sp>
      <p:sp>
        <p:nvSpPr>
          <p:cNvPr id="14" name="Text 10"/>
          <p:cNvSpPr/>
          <p:nvPr/>
        </p:nvSpPr>
        <p:spPr>
          <a:xfrm>
            <a:off x="7545824" y="6218277"/>
            <a:ext cx="6056352" cy="362903"/>
          </a:xfrm>
          <a:prstGeom prst="rect">
            <a:avLst/>
          </a:prstGeom>
          <a:noFill/>
          <a:ln/>
        </p:spPr>
        <p:txBody>
          <a:bodyPr wrap="none" lIns="0" tIns="0" rIns="0" bIns="0" rtlCol="0" anchor="t"/>
          <a:lstStyle/>
          <a:p>
            <a:pPr indent="0" marL="0">
              <a:lnSpc>
                <a:spcPts val="2850"/>
              </a:lnSpc>
              <a:buNone/>
            </a:pPr>
            <a:r>
              <a:rPr lang="en-US" sz="1750" dirty="0">
                <a:solidFill>
                  <a:srgbClr val="272525"/>
                </a:solidFill>
                <a:latin typeface="Inter" pitchFamily="34" charset="0"/>
                <a:ea typeface="Inter" pitchFamily="34" charset="-122"/>
                <a:cs typeface="Inter" pitchFamily="34" charset="-120"/>
              </a:rPr>
              <a:t>Harmonic mean of precision and recall.</a:t>
            </a:r>
            <a:endParaRPr lang="en-US" sz="1750" dirty="0"/>
          </a:p>
        </p:txBody>
      </p:sp>
      <p:sp>
        <p:nvSpPr>
          <p:cNvPr id="15" name="Shape 11"/>
          <p:cNvSpPr/>
          <p:nvPr/>
        </p:nvSpPr>
        <p:spPr>
          <a:xfrm>
            <a:off x="801410" y="6724888"/>
            <a:ext cx="13027581" cy="650319"/>
          </a:xfrm>
          <a:prstGeom prst="rect">
            <a:avLst/>
          </a:prstGeom>
          <a:solidFill>
            <a:srgbClr val="000000">
              <a:alpha val="4000"/>
            </a:srgbClr>
          </a:solidFill>
          <a:ln/>
        </p:spPr>
      </p:sp>
      <p:sp>
        <p:nvSpPr>
          <p:cNvPr id="16" name="Text 12"/>
          <p:cNvSpPr/>
          <p:nvPr/>
        </p:nvSpPr>
        <p:spPr>
          <a:xfrm>
            <a:off x="1028224" y="6868597"/>
            <a:ext cx="6056352" cy="362903"/>
          </a:xfrm>
          <a:prstGeom prst="rect">
            <a:avLst/>
          </a:prstGeom>
          <a:noFill/>
          <a:ln/>
        </p:spPr>
        <p:txBody>
          <a:bodyPr wrap="none" lIns="0" tIns="0" rIns="0" bIns="0" rtlCol="0" anchor="t"/>
          <a:lstStyle/>
          <a:p>
            <a:pPr indent="0" marL="0">
              <a:lnSpc>
                <a:spcPts val="2850"/>
              </a:lnSpc>
              <a:buNone/>
            </a:pPr>
            <a:r>
              <a:rPr lang="en-US" sz="1750" dirty="0">
                <a:solidFill>
                  <a:srgbClr val="272525"/>
                </a:solidFill>
                <a:latin typeface="Inter" pitchFamily="34" charset="0"/>
                <a:ea typeface="Inter" pitchFamily="34" charset="-122"/>
                <a:cs typeface="Inter" pitchFamily="34" charset="-120"/>
              </a:rPr>
              <a:t>Normalized Discounted Cumulative Gain (NDCG)</a:t>
            </a:r>
            <a:endParaRPr lang="en-US" sz="1750" dirty="0"/>
          </a:p>
        </p:txBody>
      </p:sp>
      <p:sp>
        <p:nvSpPr>
          <p:cNvPr id="17" name="Text 13"/>
          <p:cNvSpPr/>
          <p:nvPr/>
        </p:nvSpPr>
        <p:spPr>
          <a:xfrm>
            <a:off x="7545824" y="6868597"/>
            <a:ext cx="6056352" cy="362903"/>
          </a:xfrm>
          <a:prstGeom prst="rect">
            <a:avLst/>
          </a:prstGeom>
          <a:noFill/>
          <a:ln/>
        </p:spPr>
        <p:txBody>
          <a:bodyPr wrap="none" lIns="0" tIns="0" rIns="0" bIns="0" rtlCol="0" anchor="t"/>
          <a:lstStyle/>
          <a:p>
            <a:pPr indent="0" marL="0">
              <a:lnSpc>
                <a:spcPts val="2850"/>
              </a:lnSpc>
              <a:buNone/>
            </a:pPr>
            <a:r>
              <a:rPr lang="en-US" sz="1750" dirty="0">
                <a:solidFill>
                  <a:srgbClr val="272525"/>
                </a:solidFill>
                <a:latin typeface="Inter" pitchFamily="34" charset="0"/>
                <a:ea typeface="Inter" pitchFamily="34" charset="-122"/>
                <a:cs typeface="Inter" pitchFamily="34" charset="-120"/>
              </a:rPr>
              <a:t>Measures the ranking quality of recommendations.</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707481"/>
          </a:xfrm>
          <a:prstGeom prst="rect">
            <a:avLst/>
          </a:prstGeom>
        </p:spPr>
      </p:pic>
      <p:pic>
        <p:nvPicPr>
          <p:cNvPr id="3" name="Image 1" descr="preencoded.png">    </p:cNvPr>
          <p:cNvPicPr>
            <a:picLocks noChangeAspect="1"/>
          </p:cNvPicPr>
          <p:nvPr/>
        </p:nvPicPr>
        <p:blipFill>
          <a:blip r:embed="rId2"/>
          <a:stretch>
            <a:fillRect/>
          </a:stretch>
        </p:blipFill>
        <p:spPr>
          <a:xfrm>
            <a:off x="5389840" y="270748"/>
            <a:ext cx="3850600" cy="2165985"/>
          </a:xfrm>
          <a:prstGeom prst="rect">
            <a:avLst/>
          </a:prstGeom>
        </p:spPr>
      </p:pic>
      <p:sp>
        <p:nvSpPr>
          <p:cNvPr id="4" name="Text 0"/>
          <p:cNvSpPr/>
          <p:nvPr/>
        </p:nvSpPr>
        <p:spPr>
          <a:xfrm>
            <a:off x="758071" y="3303032"/>
            <a:ext cx="13114258" cy="1421130"/>
          </a:xfrm>
          <a:prstGeom prst="rect">
            <a:avLst/>
          </a:prstGeom>
          <a:noFill/>
          <a:ln/>
        </p:spPr>
        <p:txBody>
          <a:bodyPr wrap="square" lIns="0" tIns="0" rIns="0" bIns="0" rtlCol="0" anchor="t"/>
          <a:lstStyle/>
          <a:p>
            <a:pPr indent="0" marL="0">
              <a:lnSpc>
                <a:spcPts val="5550"/>
              </a:lnSpc>
              <a:buNone/>
            </a:pPr>
            <a:r>
              <a:rPr lang="en-US" sz="4450" b="1" dirty="0">
                <a:solidFill>
                  <a:srgbClr val="000000"/>
                </a:solidFill>
                <a:latin typeface="Petrona Bold" pitchFamily="34" charset="0"/>
                <a:ea typeface="Petrona Bold" pitchFamily="34" charset="-122"/>
                <a:cs typeface="Petrona Bold" pitchFamily="34" charset="-120"/>
              </a:rPr>
              <a:t>Ethical Considerations in Recommendation Systems</a:t>
            </a:r>
            <a:endParaRPr lang="en-US" sz="4450" dirty="0"/>
          </a:p>
        </p:txBody>
      </p:sp>
      <p:pic>
        <p:nvPicPr>
          <p:cNvPr id="5" name="Image 2" descr="preencoded.png">    </p:cNvPr>
          <p:cNvPicPr>
            <a:picLocks noChangeAspect="1"/>
          </p:cNvPicPr>
          <p:nvPr/>
        </p:nvPicPr>
        <p:blipFill>
          <a:blip r:embed="rId3"/>
          <a:stretch>
            <a:fillRect/>
          </a:stretch>
        </p:blipFill>
        <p:spPr>
          <a:xfrm>
            <a:off x="758071" y="5048964"/>
            <a:ext cx="4371380" cy="866299"/>
          </a:xfrm>
          <a:prstGeom prst="rect">
            <a:avLst/>
          </a:prstGeom>
        </p:spPr>
      </p:pic>
      <p:sp>
        <p:nvSpPr>
          <p:cNvPr id="6" name="Text 1"/>
          <p:cNvSpPr/>
          <p:nvPr/>
        </p:nvSpPr>
        <p:spPr>
          <a:xfrm>
            <a:off x="974646" y="6240066"/>
            <a:ext cx="2842855" cy="355402"/>
          </a:xfrm>
          <a:prstGeom prst="rect">
            <a:avLst/>
          </a:prstGeom>
          <a:noFill/>
          <a:ln/>
        </p:spPr>
        <p:txBody>
          <a:bodyPr wrap="none" lIns="0" tIns="0" rIns="0" bIns="0" rtlCol="0" anchor="t"/>
          <a:lstStyle/>
          <a:p>
            <a:pPr algn="l" indent="0" marL="0">
              <a:lnSpc>
                <a:spcPts val="2750"/>
              </a:lnSpc>
              <a:buNone/>
            </a:pPr>
            <a:r>
              <a:rPr lang="en-US" sz="2200" b="1" dirty="0">
                <a:solidFill>
                  <a:srgbClr val="272525"/>
                </a:solidFill>
                <a:latin typeface="Petrona Bold" pitchFamily="34" charset="0"/>
                <a:ea typeface="Petrona Bold" pitchFamily="34" charset="-122"/>
                <a:cs typeface="Petrona Bold" pitchFamily="34" charset="-120"/>
              </a:rPr>
              <a:t>Transparency</a:t>
            </a:r>
            <a:endParaRPr lang="en-US" sz="2200" dirty="0"/>
          </a:p>
        </p:txBody>
      </p:sp>
      <p:sp>
        <p:nvSpPr>
          <p:cNvPr id="7" name="Text 2"/>
          <p:cNvSpPr/>
          <p:nvPr/>
        </p:nvSpPr>
        <p:spPr>
          <a:xfrm>
            <a:off x="974646" y="6725364"/>
            <a:ext cx="3938230" cy="692944"/>
          </a:xfrm>
          <a:prstGeom prst="rect">
            <a:avLst/>
          </a:prstGeom>
          <a:noFill/>
          <a:ln/>
        </p:spPr>
        <p:txBody>
          <a:bodyPr wrap="square" lIns="0" tIns="0" rIns="0" bIns="0" rtlCol="0" anchor="t"/>
          <a:lstStyle/>
          <a:p>
            <a:pPr algn="l" indent="0" marL="0">
              <a:lnSpc>
                <a:spcPts val="2700"/>
              </a:lnSpc>
              <a:buNone/>
            </a:pPr>
            <a:r>
              <a:rPr lang="en-US" sz="1700" dirty="0">
                <a:solidFill>
                  <a:srgbClr val="272525"/>
                </a:solidFill>
                <a:latin typeface="Inter" pitchFamily="34" charset="0"/>
                <a:ea typeface="Inter" pitchFamily="34" charset="-122"/>
                <a:cs typeface="Inter" pitchFamily="34" charset="-120"/>
              </a:rPr>
              <a:t>Explain how recommendations are generated to build user trust.</a:t>
            </a:r>
            <a:endParaRPr lang="en-US" sz="1700" dirty="0"/>
          </a:p>
        </p:txBody>
      </p:sp>
      <p:pic>
        <p:nvPicPr>
          <p:cNvPr id="8" name="Image 3" descr="preencoded.png">    </p:cNvPr>
          <p:cNvPicPr>
            <a:picLocks noChangeAspect="1"/>
          </p:cNvPicPr>
          <p:nvPr/>
        </p:nvPicPr>
        <p:blipFill>
          <a:blip r:embed="rId4"/>
          <a:stretch>
            <a:fillRect/>
          </a:stretch>
        </p:blipFill>
        <p:spPr>
          <a:xfrm>
            <a:off x="5129451" y="5048964"/>
            <a:ext cx="4371380" cy="866299"/>
          </a:xfrm>
          <a:prstGeom prst="rect">
            <a:avLst/>
          </a:prstGeom>
        </p:spPr>
      </p:pic>
      <p:sp>
        <p:nvSpPr>
          <p:cNvPr id="9" name="Text 3"/>
          <p:cNvSpPr/>
          <p:nvPr/>
        </p:nvSpPr>
        <p:spPr>
          <a:xfrm>
            <a:off x="5346025" y="6240066"/>
            <a:ext cx="2842855" cy="355402"/>
          </a:xfrm>
          <a:prstGeom prst="rect">
            <a:avLst/>
          </a:prstGeom>
          <a:noFill/>
          <a:ln/>
        </p:spPr>
        <p:txBody>
          <a:bodyPr wrap="none" lIns="0" tIns="0" rIns="0" bIns="0" rtlCol="0" anchor="t"/>
          <a:lstStyle/>
          <a:p>
            <a:pPr algn="l" indent="0" marL="0">
              <a:lnSpc>
                <a:spcPts val="2750"/>
              </a:lnSpc>
              <a:buNone/>
            </a:pPr>
            <a:r>
              <a:rPr lang="en-US" sz="2200" b="1" dirty="0">
                <a:solidFill>
                  <a:srgbClr val="272525"/>
                </a:solidFill>
                <a:latin typeface="Petrona Bold" pitchFamily="34" charset="0"/>
                <a:ea typeface="Petrona Bold" pitchFamily="34" charset="-122"/>
                <a:cs typeface="Petrona Bold" pitchFamily="34" charset="-120"/>
              </a:rPr>
              <a:t>Fairness</a:t>
            </a:r>
            <a:endParaRPr lang="en-US" sz="2200" dirty="0"/>
          </a:p>
        </p:txBody>
      </p:sp>
      <p:sp>
        <p:nvSpPr>
          <p:cNvPr id="10" name="Text 4"/>
          <p:cNvSpPr/>
          <p:nvPr/>
        </p:nvSpPr>
        <p:spPr>
          <a:xfrm>
            <a:off x="5346025" y="6725364"/>
            <a:ext cx="3938230" cy="692944"/>
          </a:xfrm>
          <a:prstGeom prst="rect">
            <a:avLst/>
          </a:prstGeom>
          <a:noFill/>
          <a:ln/>
        </p:spPr>
        <p:txBody>
          <a:bodyPr wrap="square" lIns="0" tIns="0" rIns="0" bIns="0" rtlCol="0" anchor="t"/>
          <a:lstStyle/>
          <a:p>
            <a:pPr algn="l" indent="0" marL="0">
              <a:lnSpc>
                <a:spcPts val="2700"/>
              </a:lnSpc>
              <a:buNone/>
            </a:pPr>
            <a:r>
              <a:rPr lang="en-US" sz="1700" dirty="0">
                <a:solidFill>
                  <a:srgbClr val="272525"/>
                </a:solidFill>
                <a:latin typeface="Inter" pitchFamily="34" charset="0"/>
                <a:ea typeface="Inter" pitchFamily="34" charset="-122"/>
                <a:cs typeface="Inter" pitchFamily="34" charset="-120"/>
              </a:rPr>
              <a:t>Ensure the system is unbiased and does not discriminate.</a:t>
            </a:r>
            <a:endParaRPr lang="en-US" sz="1700" dirty="0"/>
          </a:p>
        </p:txBody>
      </p:sp>
      <p:pic>
        <p:nvPicPr>
          <p:cNvPr id="11" name="Image 4" descr="preencoded.png">    </p:cNvPr>
          <p:cNvPicPr>
            <a:picLocks noChangeAspect="1"/>
          </p:cNvPicPr>
          <p:nvPr/>
        </p:nvPicPr>
        <p:blipFill>
          <a:blip r:embed="rId5"/>
          <a:stretch>
            <a:fillRect/>
          </a:stretch>
        </p:blipFill>
        <p:spPr>
          <a:xfrm>
            <a:off x="9500830" y="5048964"/>
            <a:ext cx="4371380" cy="866299"/>
          </a:xfrm>
          <a:prstGeom prst="rect">
            <a:avLst/>
          </a:prstGeom>
        </p:spPr>
      </p:pic>
      <p:sp>
        <p:nvSpPr>
          <p:cNvPr id="12" name="Text 5"/>
          <p:cNvSpPr/>
          <p:nvPr/>
        </p:nvSpPr>
        <p:spPr>
          <a:xfrm>
            <a:off x="9717405" y="6240066"/>
            <a:ext cx="2842855" cy="355402"/>
          </a:xfrm>
          <a:prstGeom prst="rect">
            <a:avLst/>
          </a:prstGeom>
          <a:noFill/>
          <a:ln/>
        </p:spPr>
        <p:txBody>
          <a:bodyPr wrap="none" lIns="0" tIns="0" rIns="0" bIns="0" rtlCol="0" anchor="t"/>
          <a:lstStyle/>
          <a:p>
            <a:pPr algn="l" indent="0" marL="0">
              <a:lnSpc>
                <a:spcPts val="2750"/>
              </a:lnSpc>
              <a:buNone/>
            </a:pPr>
            <a:r>
              <a:rPr lang="en-US" sz="2200" b="1" dirty="0">
                <a:solidFill>
                  <a:srgbClr val="272525"/>
                </a:solidFill>
                <a:latin typeface="Petrona Bold" pitchFamily="34" charset="0"/>
                <a:ea typeface="Petrona Bold" pitchFamily="34" charset="-122"/>
                <a:cs typeface="Petrona Bold" pitchFamily="34" charset="-120"/>
              </a:rPr>
              <a:t>Privacy</a:t>
            </a:r>
            <a:endParaRPr lang="en-US" sz="2200" dirty="0"/>
          </a:p>
        </p:txBody>
      </p:sp>
      <p:sp>
        <p:nvSpPr>
          <p:cNvPr id="13" name="Text 6"/>
          <p:cNvSpPr/>
          <p:nvPr/>
        </p:nvSpPr>
        <p:spPr>
          <a:xfrm>
            <a:off x="9717405" y="6725364"/>
            <a:ext cx="3938230" cy="692944"/>
          </a:xfrm>
          <a:prstGeom prst="rect">
            <a:avLst/>
          </a:prstGeom>
          <a:noFill/>
          <a:ln/>
        </p:spPr>
        <p:txBody>
          <a:bodyPr wrap="square" lIns="0" tIns="0" rIns="0" bIns="0" rtlCol="0" anchor="t"/>
          <a:lstStyle/>
          <a:p>
            <a:pPr algn="l" indent="0" marL="0">
              <a:lnSpc>
                <a:spcPts val="2700"/>
              </a:lnSpc>
              <a:buNone/>
            </a:pPr>
            <a:r>
              <a:rPr lang="en-US" sz="1700" dirty="0">
                <a:solidFill>
                  <a:srgbClr val="272525"/>
                </a:solidFill>
                <a:latin typeface="Inter" pitchFamily="34" charset="0"/>
                <a:ea typeface="Inter" pitchFamily="34" charset="-122"/>
                <a:cs typeface="Inter" pitchFamily="34" charset="-120"/>
              </a:rPr>
              <a:t>Protect user data and provide opt-out options.</a:t>
            </a:r>
            <a:endParaRPr lang="en-US" sz="17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2024-11-10T09:27:25Z</dcterms:created>
  <dcterms:modified xsi:type="dcterms:W3CDTF">2024-11-10T09:27:25Z</dcterms:modified>
</cp:coreProperties>
</file>